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72" r:id="rId3"/>
    <p:sldId id="269" r:id="rId4"/>
    <p:sldId id="257" r:id="rId5"/>
    <p:sldId id="258" r:id="rId6"/>
    <p:sldId id="261" r:id="rId7"/>
    <p:sldId id="262" r:id="rId8"/>
    <p:sldId id="271" r:id="rId9"/>
    <p:sldId id="263" r:id="rId10"/>
    <p:sldId id="265" r:id="rId11"/>
    <p:sldId id="266" r:id="rId12"/>
    <p:sldId id="267" r:id="rId13"/>
    <p:sldId id="27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660"/>
  </p:normalViewPr>
  <p:slideViewPr>
    <p:cSldViewPr snapToGrid="0">
      <p:cViewPr>
        <p:scale>
          <a:sx n="76" d="100"/>
          <a:sy n="76" d="100"/>
        </p:scale>
        <p:origin x="-4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8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3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41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4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18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99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02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26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63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5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06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18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2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3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611B3E-F235-46B4-866A-96BC2EB0C533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4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hyperlink" Target="https://escolaeducacao.com.br/unidade-dezena-centena-e-milhar/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mINfWIGSs2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www.youtube.com/watch?v=Ovlc6rBLxD0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5NnZ7N27" TargetMode="External"/><Relationship Id="rId3" Type="http://schemas.openxmlformats.org/officeDocument/2006/relationships/slide" Target="slide13.xml"/><Relationship Id="rId7" Type="http://schemas.openxmlformats.org/officeDocument/2006/relationships/image" Target="../media/image2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https://www.youtube.com/watch?v=Yq0u4e3Er5k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multirio.rj.gov.br/media/PDF/pdf_4251.pdf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DA1Wvi7e0AY" TargetMode="Externa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-pAO2dcQ9tM" TargetMode="External"/><Relationship Id="rId5" Type="http://schemas.openxmlformats.org/officeDocument/2006/relationships/image" Target="../media/image18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ntylzQWvzCA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6020" y="2063227"/>
            <a:ext cx="6815669" cy="13208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1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de Jovens e Adultos</a:t>
            </a:r>
            <a:endParaRPr lang="pt-BR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6° AO 9° ANO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32" y="194471"/>
            <a:ext cx="2192247" cy="1758616"/>
          </a:xfrm>
          <a:prstGeom prst="rect">
            <a:avLst/>
          </a:prstGeom>
        </p:spPr>
      </p:pic>
      <p:sp>
        <p:nvSpPr>
          <p:cNvPr id="4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908486" y="6237215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985855" y="43953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54726" y="3635750"/>
            <a:ext cx="27582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LÍNGUA PORTUGUESA </a:t>
            </a:r>
          </a:p>
        </p:txBody>
      </p:sp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ta: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75869" y="6191696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3" name="Seta para a esquerda 22">
            <a:hlinkClick r:id="rId3" action="ppaction://hlinksldjump"/>
          </p:cNvPr>
          <p:cNvSpPr/>
          <p:nvPr/>
        </p:nvSpPr>
        <p:spPr>
          <a:xfrm>
            <a:off x="196598" y="6149080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F6A021C1-71EC-4D80-93A6-6BA84103A618}"/>
              </a:ext>
            </a:extLst>
          </p:cNvPr>
          <p:cNvSpPr/>
          <p:nvPr/>
        </p:nvSpPr>
        <p:spPr>
          <a:xfrm>
            <a:off x="1253969" y="704669"/>
            <a:ext cx="479395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215F48AE-F7D1-4CC9-AD9D-9F51A32F2A6C}"/>
              </a:ext>
            </a:extLst>
          </p:cNvPr>
          <p:cNvSpPr/>
          <p:nvPr/>
        </p:nvSpPr>
        <p:spPr>
          <a:xfrm>
            <a:off x="1910678" y="704670"/>
            <a:ext cx="857738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Analisando os números citados no texto, decomponha-os em unidades, dezenas, centenas e unidades de milhar.</a:t>
            </a: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luxograma: Fita perfurada 24">
            <a:extLst>
              <a:ext uri="{FF2B5EF4-FFF2-40B4-BE49-F238E27FC236}">
                <a16:creationId xmlns:a16="http://schemas.microsoft.com/office/drawing/2014/main" xmlns="" id="{CD4ADC0D-40FE-401C-9C68-E3536CD9232E}"/>
              </a:ext>
            </a:extLst>
          </p:cNvPr>
          <p:cNvSpPr/>
          <p:nvPr/>
        </p:nvSpPr>
        <p:spPr>
          <a:xfrm rot="956363">
            <a:off x="10708882" y="937580"/>
            <a:ext cx="1409457" cy="73379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CC34D59E-01CB-4943-AD2D-E0A6B3777648}"/>
              </a:ext>
            </a:extLst>
          </p:cNvPr>
          <p:cNvSpPr txBox="1"/>
          <p:nvPr/>
        </p:nvSpPr>
        <p:spPr>
          <a:xfrm>
            <a:off x="3766760" y="2344354"/>
            <a:ext cx="611671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figura da Cuca no Brasil está associada à descrição feita por Monteiro Lobato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(1882-1948)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obra “Sítio do Pica Pau Amarelo”. Transmitida pela rede Globo, a obra literária foi posteriormente adaptada para a televisão. Acredita-se que a Lenda da Cuca tenha origem no folclore galego-português baseada na criatura "Coca", que significa "crânio, cabeça". A "Coca" é um fantasma ou um dragão comedor de crianças desobedientes que fica à espreita nos telhados das casas, e as rapta depois de fazerem alguma malcriação.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F900D2B9-F696-45F9-B0E5-D11EA20AA4AD}"/>
              </a:ext>
            </a:extLst>
          </p:cNvPr>
          <p:cNvSpPr txBox="1"/>
          <p:nvPr/>
        </p:nvSpPr>
        <p:spPr>
          <a:xfrm>
            <a:off x="3136188" y="5483719"/>
            <a:ext cx="3425301" cy="27699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https://www.youtube.com/watch?v=mINfWIGSs2U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F49DC31-2FD9-4F27-B620-7A543D67A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364" y="2371421"/>
            <a:ext cx="1581951" cy="1145031"/>
          </a:xfrm>
          <a:prstGeom prst="rect">
            <a:avLst/>
          </a:prstGeom>
        </p:spPr>
      </p:pic>
      <p:sp>
        <p:nvSpPr>
          <p:cNvPr id="6" name="Retângulo de cantos arredondados 1050">
            <a:extLst>
              <a:ext uri="{FF2B5EF4-FFF2-40B4-BE49-F238E27FC236}">
                <a16:creationId xmlns:a16="http://schemas.microsoft.com/office/drawing/2014/main" xmlns="" id="{CA8194F4-A568-4DA0-8EC4-410A74F16DF2}"/>
              </a:ext>
            </a:extLst>
          </p:cNvPr>
          <p:cNvSpPr/>
          <p:nvPr/>
        </p:nvSpPr>
        <p:spPr>
          <a:xfrm>
            <a:off x="5216371" y="4712708"/>
            <a:ext cx="1223917" cy="568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sobre o link para aprender sobre classe e ordem.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20CA527-B0FC-4423-BE23-962354871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296" y="4789840"/>
            <a:ext cx="1491543" cy="499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xmlns="" id="{9903A269-60D2-46E4-802D-5720895E20A9}"/>
              </a:ext>
            </a:extLst>
          </p:cNvPr>
          <p:cNvSpPr txBox="1"/>
          <p:nvPr/>
        </p:nvSpPr>
        <p:spPr>
          <a:xfrm>
            <a:off x="3135297" y="5850687"/>
            <a:ext cx="4250924" cy="27699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https://escolaeducacao.com.br/unidade-dezena-centena-e-milhar/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AD2E48EB-939F-47DD-8EE4-90C0166AE623}"/>
              </a:ext>
            </a:extLst>
          </p:cNvPr>
          <p:cNvSpPr txBox="1"/>
          <p:nvPr/>
        </p:nvSpPr>
        <p:spPr>
          <a:xfrm rot="5400000">
            <a:off x="1087065" y="2836214"/>
            <a:ext cx="154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https://www.todamateria.com.br/</a:t>
            </a:r>
          </a:p>
        </p:txBody>
      </p:sp>
    </p:spTree>
    <p:extLst>
      <p:ext uri="{BB962C8B-B14F-4D97-AF65-F5344CB8AC3E}">
        <p14:creationId xmlns:p14="http://schemas.microsoft.com/office/powerpoint/2010/main" val="26713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ta: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02169" y="612679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19" name="Seta para a esquerda 18">
            <a:hlinkClick r:id="rId3" action="ppaction://hlinksldjump"/>
          </p:cNvPr>
          <p:cNvSpPr/>
          <p:nvPr/>
        </p:nvSpPr>
        <p:spPr>
          <a:xfrm>
            <a:off x="232815" y="6126794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1" name="Fluxograma: Fita perfurada 20"/>
          <p:cNvSpPr/>
          <p:nvPr/>
        </p:nvSpPr>
        <p:spPr>
          <a:xfrm rot="956363">
            <a:off x="10579146" y="936214"/>
            <a:ext cx="1465538" cy="8685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5F105A71-AF10-4024-94EB-F313DD0C7812}"/>
              </a:ext>
            </a:extLst>
          </p:cNvPr>
          <p:cNvSpPr/>
          <p:nvPr/>
        </p:nvSpPr>
        <p:spPr>
          <a:xfrm>
            <a:off x="1253969" y="704669"/>
            <a:ext cx="479395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7273ABAF-772B-4711-A81E-F9E83FDE2D1B}"/>
              </a:ext>
            </a:extLst>
          </p:cNvPr>
          <p:cNvSpPr/>
          <p:nvPr/>
        </p:nvSpPr>
        <p:spPr>
          <a:xfrm>
            <a:off x="1910678" y="704669"/>
            <a:ext cx="8577380" cy="8523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Leia o texto e utilize os números respectivamente, substituindo cada letra da expressão e resolvendo em seguida.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pt-BR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(y)</a:t>
            </a:r>
            <a:r>
              <a:rPr lang="pt-BR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(z)</a:t>
            </a:r>
            <a:r>
              <a:rPr lang="pt-BR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lang="pt-BR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6782726" y="5148308"/>
            <a:ext cx="2011017" cy="4805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sobre o link para aprender sobre potenciação.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0665C93C-DF93-4E7F-8BAA-E651EFDBE0B8}"/>
              </a:ext>
            </a:extLst>
          </p:cNvPr>
          <p:cNvSpPr txBox="1"/>
          <p:nvPr/>
        </p:nvSpPr>
        <p:spPr>
          <a:xfrm>
            <a:off x="4279036" y="2721920"/>
            <a:ext cx="44521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literatura de cordel foi popularizada no Brasil por volta do século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também ficou conhecida como poesia popular, porque contava histórias com os folclores regionais de maneira simples, possibilitando que a população mais simples entendesse. Teve sua origem ainda em Portugal com os trovadores medievais (poetas que cantavam poemas no século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e 13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os quais espalhavam histórias para a população, que, na época, era em grande parte analfabeta.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BBA8AD-FE25-464A-907A-811D1D414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703" y="3029073"/>
            <a:ext cx="2059434" cy="1161732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2514658A-137F-4DF1-8275-9B0274522065}"/>
              </a:ext>
            </a:extLst>
          </p:cNvPr>
          <p:cNvSpPr txBox="1"/>
          <p:nvPr/>
        </p:nvSpPr>
        <p:spPr>
          <a:xfrm>
            <a:off x="1910678" y="1846261"/>
            <a:ext cx="611671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Dica: </a:t>
            </a: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Respectivamente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Algo seguido, consecutivo. (1, 7 e 276) são respectivamente: (x-y-z), dizia o nosso amado professor de matemática.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751DDEEE-7F1F-45BF-AE69-559013B85B16}"/>
              </a:ext>
            </a:extLst>
          </p:cNvPr>
          <p:cNvSpPr txBox="1"/>
          <p:nvPr/>
        </p:nvSpPr>
        <p:spPr>
          <a:xfrm>
            <a:off x="5432588" y="5918103"/>
            <a:ext cx="3361155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https://www.youtube.com/watch?v=Ovlc6rBLxD0</a:t>
            </a:r>
            <a:endPara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EE205F1-0074-4C6A-85BA-36FDEB312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366" y="5056829"/>
            <a:ext cx="1159268" cy="663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C2558296-64D2-4781-966F-C8EA35206757}"/>
              </a:ext>
            </a:extLst>
          </p:cNvPr>
          <p:cNvSpPr txBox="1"/>
          <p:nvPr/>
        </p:nvSpPr>
        <p:spPr>
          <a:xfrm>
            <a:off x="1538051" y="4190805"/>
            <a:ext cx="2146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https://brasilescola.uol.com.br/literatura/literatura-cordel.htm</a:t>
            </a:r>
          </a:p>
        </p:txBody>
      </p:sp>
    </p:spTree>
    <p:extLst>
      <p:ext uri="{BB962C8B-B14F-4D97-AF65-F5344CB8AC3E}">
        <p14:creationId xmlns:p14="http://schemas.microsoft.com/office/powerpoint/2010/main" val="33143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esquerda 3">
            <a:hlinkClick r:id="rId2" action="ppaction://hlinksldjump"/>
          </p:cNvPr>
          <p:cNvSpPr/>
          <p:nvPr/>
        </p:nvSpPr>
        <p:spPr>
          <a:xfrm>
            <a:off x="291582" y="6126794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19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02169" y="612679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2" name="Fluxograma: Fita perfurada 21"/>
          <p:cNvSpPr/>
          <p:nvPr/>
        </p:nvSpPr>
        <p:spPr>
          <a:xfrm rot="956363">
            <a:off x="10591498" y="894797"/>
            <a:ext cx="1599886" cy="84549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5F105A71-AF10-4024-94EB-F313DD0C7812}"/>
              </a:ext>
            </a:extLst>
          </p:cNvPr>
          <p:cNvSpPr/>
          <p:nvPr/>
        </p:nvSpPr>
        <p:spPr>
          <a:xfrm>
            <a:off x="1253969" y="704669"/>
            <a:ext cx="479395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7273ABAF-772B-4711-A81E-F9E83FDE2D1B}"/>
              </a:ext>
            </a:extLst>
          </p:cNvPr>
          <p:cNvSpPr/>
          <p:nvPr/>
        </p:nvSpPr>
        <p:spPr>
          <a:xfrm>
            <a:off x="1910678" y="704669"/>
            <a:ext cx="8577380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 as expressões abaixo das imagens e através dos resultados localize as características pertencentes a elas.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0376B60-DA64-451A-A083-48A40D73C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678" y="1574250"/>
            <a:ext cx="1045586" cy="160519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A31664DB-FD07-4B18-BB48-2D4D071CA337}"/>
              </a:ext>
            </a:extLst>
          </p:cNvPr>
          <p:cNvSpPr txBox="1"/>
          <p:nvPr/>
        </p:nvSpPr>
        <p:spPr>
          <a:xfrm>
            <a:off x="1830778" y="3179445"/>
            <a:ext cx="14983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(-7) . (-5) - (-2)</a:t>
            </a:r>
            <a:endParaRPr lang="pt-BR" sz="14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9361F831-3203-4DD9-B052-381F1EFF63D9}"/>
              </a:ext>
            </a:extLst>
          </p:cNvPr>
          <p:cNvSpPr txBox="1"/>
          <p:nvPr/>
        </p:nvSpPr>
        <p:spPr>
          <a:xfrm>
            <a:off x="5200522" y="3250424"/>
            <a:ext cx="616110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(37) Era um espírito poderoso, que protegia as matas, os rios e os animais selvagens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93B305C-CD69-4D77-A977-A4A8044FD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174" y="1599932"/>
            <a:ext cx="1045586" cy="1599563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9A88C4F5-7BC5-40BF-BD04-342D8E67C093}"/>
              </a:ext>
            </a:extLst>
          </p:cNvPr>
          <p:cNvSpPr txBox="1"/>
          <p:nvPr/>
        </p:nvSpPr>
        <p:spPr>
          <a:xfrm>
            <a:off x="3554526" y="3199495"/>
            <a:ext cx="14983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15 + (-7) . (-4)</a:t>
            </a:r>
            <a:endParaRPr lang="pt-BR" sz="1400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32C5EB57-BCA5-4D74-A860-602D797176B1}"/>
              </a:ext>
            </a:extLst>
          </p:cNvPr>
          <p:cNvSpPr txBox="1"/>
          <p:nvPr/>
        </p:nvSpPr>
        <p:spPr>
          <a:xfrm>
            <a:off x="5200522" y="4045489"/>
            <a:ext cx="616110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(43) Habitava os rios caudalosos da Amazônia. Ligada à criação do mundo, podia mudar o curso das águas e dar origem a muitos animais.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582C2A8A-4FCE-4D5D-B74E-9787C690EA37}"/>
              </a:ext>
            </a:extLst>
          </p:cNvPr>
          <p:cNvSpPr txBox="1"/>
          <p:nvPr/>
        </p:nvSpPr>
        <p:spPr>
          <a:xfrm>
            <a:off x="5200522" y="1811383"/>
            <a:ext cx="616110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Se diverte dando nó nas crinas e rabos dos cavalos, assustando as galinhas, fazendo o leite azedar.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FCA0B200-BDC1-4F7A-B8B3-6EBC69F58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678" y="3675355"/>
            <a:ext cx="1063631" cy="1627169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13691E00-1688-464F-92B8-FEC436961B85}"/>
              </a:ext>
            </a:extLst>
          </p:cNvPr>
          <p:cNvSpPr txBox="1"/>
          <p:nvPr/>
        </p:nvSpPr>
        <p:spPr>
          <a:xfrm>
            <a:off x="1830778" y="5386508"/>
            <a:ext cx="14983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(8) : (-4) + 5</a:t>
            </a:r>
            <a:endParaRPr lang="pt-BR" sz="1400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B998C52F-6568-4B25-9DEB-57681D93CE9C}"/>
              </a:ext>
            </a:extLst>
          </p:cNvPr>
          <p:cNvSpPr txBox="1"/>
          <p:nvPr/>
        </p:nvSpPr>
        <p:spPr>
          <a:xfrm>
            <a:off x="5216058" y="2522849"/>
            <a:ext cx="616110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(-13) De couro duro  e  impenetrável,  ele  vira barcos, espanta os peixes, afoga os banhistas e leva seus corpos.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A78FA755-2501-4076-A2E5-32DE75F18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151" y="3675355"/>
            <a:ext cx="1063631" cy="1632898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0222C710-000D-444A-98A9-6FDAF374646C}"/>
              </a:ext>
            </a:extLst>
          </p:cNvPr>
          <p:cNvSpPr txBox="1"/>
          <p:nvPr/>
        </p:nvSpPr>
        <p:spPr>
          <a:xfrm>
            <a:off x="3554525" y="5386509"/>
            <a:ext cx="19209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(12) : (-4) + (5). (-2)</a:t>
            </a:r>
            <a:endParaRPr lang="pt-BR" sz="1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31F058BE-F5E5-4BC3-99DB-4F8D3EDCF99A}"/>
              </a:ext>
            </a:extLst>
          </p:cNvPr>
          <p:cNvSpPr txBox="1"/>
          <p:nvPr/>
        </p:nvSpPr>
        <p:spPr>
          <a:xfrm rot="16200000">
            <a:off x="-451199" y="3305889"/>
            <a:ext cx="34854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http://www.multirio.rj.gov.br/media/PDF/pdf_4251.pdf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7BC08E42-ED97-42B5-99E2-E1AA09166060}"/>
              </a:ext>
            </a:extLst>
          </p:cNvPr>
          <p:cNvSpPr txBox="1"/>
          <p:nvPr/>
        </p:nvSpPr>
        <p:spPr>
          <a:xfrm>
            <a:off x="6952464" y="5876332"/>
            <a:ext cx="3277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https://www.youtube.com/watch?v=U5NnZ7N27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ângulo de cantos arredondados 36">
            <a:extLst>
              <a:ext uri="{FF2B5EF4-FFF2-40B4-BE49-F238E27FC236}">
                <a16:creationId xmlns:a16="http://schemas.microsoft.com/office/drawing/2014/main" xmlns="" id="{8B223409-6069-47C6-B14D-4B8503D367BF}"/>
              </a:ext>
            </a:extLst>
          </p:cNvPr>
          <p:cNvSpPr/>
          <p:nvPr/>
        </p:nvSpPr>
        <p:spPr>
          <a:xfrm>
            <a:off x="8591152" y="5213689"/>
            <a:ext cx="2097563" cy="6207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sobre o link para aprender sobre multiplicação e divisão de números inteiros.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F9A99A06-A5A3-4036-8B25-B257FF6CE9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089" y="5128775"/>
            <a:ext cx="1280520" cy="650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837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2603779" y="664900"/>
            <a:ext cx="7509706" cy="998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GABARITO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3218561" y="3227294"/>
            <a:ext cx="1797322" cy="498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– 02 – 03 - 01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2603779" y="316896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3218560" y="3936565"/>
            <a:ext cx="3885798" cy="5845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– Rua / 02 – O relógio / 03 – A letra U / 04 – O piolho / 05 – A cadeira / 06 – O segredo / 07 – O pé / 08 – O café / 09 – A pipa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2594903" y="3890072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3278482" y="4687232"/>
            <a:ext cx="158375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2654825" y="4625943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17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3269606" y="5423946"/>
            <a:ext cx="1592631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2645949" y="536265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4" name="Seta para a esquerda 3">
            <a:hlinkClick r:id="rId3" action="ppaction://hlinksldjump"/>
          </p:cNvPr>
          <p:cNvSpPr/>
          <p:nvPr/>
        </p:nvSpPr>
        <p:spPr>
          <a:xfrm>
            <a:off x="269549" y="6118247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10818563" y="6235867"/>
            <a:ext cx="859316" cy="35967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Fim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03779" y="2353718"/>
            <a:ext cx="2258458" cy="6036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PORTUGUÊS</a:t>
            </a:r>
          </a:p>
        </p:txBody>
      </p:sp>
      <p:sp>
        <p:nvSpPr>
          <p:cNvPr id="19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8469809" y="3227294"/>
            <a:ext cx="1988086" cy="498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MDXXXIV – MDXCVII – 16 - 19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7855027" y="316896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1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8529730" y="3936566"/>
            <a:ext cx="1928165" cy="7506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1     8  </a:t>
            </a:r>
            <a:r>
              <a:rPr lang="pt-BR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8  2  </a:t>
            </a:r>
            <a:endPara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C D U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1     9  4  8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C D U</a:t>
            </a:r>
          </a:p>
          <a:p>
            <a:pPr algn="ctr"/>
            <a:endPara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7906073" y="3890073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23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8506737" y="4772679"/>
            <a:ext cx="1951158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313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883080" y="4711390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25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8529730" y="5376360"/>
            <a:ext cx="1928165" cy="8849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lphaLcParenR"/>
            </a:pPr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pPr marL="228600" indent="-228600" algn="ctr">
              <a:buAutoNum type="alphaLcParenR"/>
            </a:pPr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  <a:p>
            <a:pPr marL="228600" indent="-228600" algn="ctr">
              <a:buAutoNum type="alphaLcParenR"/>
            </a:pPr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228600" indent="-228600" algn="ctr">
              <a:buAutoNum type="alphaLcParenR"/>
            </a:pPr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-13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906073" y="5486372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7855027" y="2353718"/>
            <a:ext cx="2258458" cy="6036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MATEMÁTICA</a:t>
            </a:r>
          </a:p>
        </p:txBody>
      </p:sp>
    </p:spTree>
    <p:extLst>
      <p:ext uri="{BB962C8B-B14F-4D97-AF65-F5344CB8AC3E}">
        <p14:creationId xmlns:p14="http://schemas.microsoft.com/office/powerpoint/2010/main" val="34618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2088832" y="1084970"/>
            <a:ext cx="8911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folclore brasileiro é sinônimo de cultura popular brasileira, e representa a identidade social da comunidade através de suas criações culturais, coletivas ou individuais!</a:t>
            </a:r>
          </a:p>
        </p:txBody>
      </p:sp>
      <p:sp>
        <p:nvSpPr>
          <p:cNvPr id="5" name="Texto explicativo em elipse 4"/>
          <p:cNvSpPr/>
          <p:nvPr/>
        </p:nvSpPr>
        <p:spPr>
          <a:xfrm>
            <a:off x="6544675" y="2810860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78278B4-7913-43E6-8302-4B98CB47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32" y="2895323"/>
            <a:ext cx="4286250" cy="23812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9AD77F9-8EA7-46F7-8D56-4F0A80A37E65}"/>
              </a:ext>
            </a:extLst>
          </p:cNvPr>
          <p:cNvSpPr txBox="1"/>
          <p:nvPr/>
        </p:nvSpPr>
        <p:spPr>
          <a:xfrm>
            <a:off x="2019671" y="5276573"/>
            <a:ext cx="26588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http://ec29taguatinga.blogspot.com/2017/08/folclore.html</a:t>
            </a:r>
          </a:p>
        </p:txBody>
      </p:sp>
    </p:spTree>
    <p:extLst>
      <p:ext uri="{BB962C8B-B14F-4D97-AF65-F5344CB8AC3E}">
        <p14:creationId xmlns:p14="http://schemas.microsoft.com/office/powerpoint/2010/main" val="55487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fessora fica no quadro-negro. | Ve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48553" y="1254371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endParaRPr lang="pt-BR" dirty="0"/>
          </a:p>
        </p:txBody>
      </p:sp>
      <p:sp>
        <p:nvSpPr>
          <p:cNvPr id="6" name="Seta para a esquerda 19">
            <a:hlinkClick r:id="rId3" action="ppaction://hlinksldjump"/>
            <a:extLst>
              <a:ext uri="{FF2B5EF4-FFF2-40B4-BE49-F238E27FC236}">
                <a16:creationId xmlns:a16="http://schemas.microsoft.com/office/drawing/2014/main" xmlns="" id="{9C7181EC-CDE5-4D9F-A203-4F9F63C533C2}"/>
              </a:ext>
            </a:extLst>
          </p:cNvPr>
          <p:cNvSpPr/>
          <p:nvPr/>
        </p:nvSpPr>
        <p:spPr>
          <a:xfrm>
            <a:off x="0" y="6237215"/>
            <a:ext cx="1242647" cy="620784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8" name="Seta: para a Direita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2664B6B9-98FC-4AD7-B0E5-8AF127C9B8DD}"/>
              </a:ext>
            </a:extLst>
          </p:cNvPr>
          <p:cNvSpPr/>
          <p:nvPr/>
        </p:nvSpPr>
        <p:spPr>
          <a:xfrm>
            <a:off x="10908486" y="6237215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</p:spTree>
    <p:extLst>
      <p:ext uri="{BB962C8B-B14F-4D97-AF65-F5344CB8AC3E}">
        <p14:creationId xmlns:p14="http://schemas.microsoft.com/office/powerpoint/2010/main" val="419390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418200" y="2638168"/>
            <a:ext cx="5643680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 sobre os links para ter acesso aos materiais de estudos:</a:t>
            </a:r>
            <a:endParaRPr lang="pt-BR" sz="1400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023254" y="1188941"/>
            <a:ext cx="7954178" cy="9915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A RESOLUÇÃO DAS ATIVIDADES PROPOSTAS, ACESSE OS LINKS DISPONÍVEIS.</a:t>
            </a:r>
          </a:p>
        </p:txBody>
      </p:sp>
      <p:sp>
        <p:nvSpPr>
          <p:cNvPr id="7" name="Seta para a esquerda 6">
            <a:hlinkClick r:id="rId2" action="ppaction://hlinksldjump"/>
          </p:cNvPr>
          <p:cNvSpPr/>
          <p:nvPr/>
        </p:nvSpPr>
        <p:spPr>
          <a:xfrm>
            <a:off x="252497" y="6086566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10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13186" y="615984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63A5911-42E8-4FEE-82D7-1B3845A2F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517" y="3563956"/>
            <a:ext cx="2929581" cy="1538030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2AA1CB19-920D-4887-8790-3C607258DF94}"/>
              </a:ext>
            </a:extLst>
          </p:cNvPr>
          <p:cNvSpPr txBox="1"/>
          <p:nvPr/>
        </p:nvSpPr>
        <p:spPr>
          <a:xfrm>
            <a:off x="6415740" y="5161152"/>
            <a:ext cx="419744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http://www.multirio.rj.gov.br/media/PDF/pdf_4251.pdf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946821FC-EA4A-47A3-87E4-962A2325E4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081" y="3541332"/>
            <a:ext cx="1893748" cy="153803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213EFBD8-8A0D-4411-96FC-BEC928BF20E8}"/>
              </a:ext>
            </a:extLst>
          </p:cNvPr>
          <p:cNvSpPr txBox="1"/>
          <p:nvPr/>
        </p:nvSpPr>
        <p:spPr>
          <a:xfrm>
            <a:off x="2248776" y="5161152"/>
            <a:ext cx="375156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https://www.youtube.com/watch?v=Yq0u4e3Er5k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1302665" y="663057"/>
            <a:ext cx="479395" cy="665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1943637" y="655553"/>
            <a:ext cx="7965168" cy="1125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prestigiar nossa cultura, em 22 de agosto é comemorado o Dia do Folclore. Algumas histórias desses mitos e lendas variam de acordo com as diferentes regiões do Brasil. Isto porque cada personagem do folclore possui sua própria história e características diferentes. Será que você os conhecem? Leia e numere as características de acordo com as gravuras.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5623329" y="2070375"/>
            <a:ext cx="5675682" cy="820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Descrita como uma velha de cabelos desgrenhados ou como uma criatura de corpo humano e cabeça de jacaré, com uma longa cauda, assustava as crianças e, diz a lenda, devorava aquelas que não obedeciam a seus pais.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4899067" y="2165786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)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5618671" y="4283237"/>
            <a:ext cx="5680340" cy="10644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 margens dos rios da Amazônia, o povo conta histórias sobre um rapaz misterioso que aparece à noite, durante festejos e bailes, para conquistar o coração das moças mais bonitas. Charmoso e sedutor, o jovem desaparece tão misteriosamente quanto surgiu, deixando as moças com o coração partido e, geralmente, com uma grande surpresa: uma gravidez indesejada!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4899066" y="4458731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)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5658337" y="2982897"/>
            <a:ext cx="5640674" cy="12030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Protetor das matas e dos animais, era descrito pelos indígenas como um menino com os cabelos vermelhos como o fogo e os pés virados para trás.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Montado num porco selvagem e acompanhado por muitos desses animais, castigava os caçadores que abatiam filhotes ou fêmeas em gestação, cortavam árvores sem motivo ou causavam queimadas indiscriminadas.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4906247" y="3241271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)</a:t>
            </a:r>
          </a:p>
        </p:txBody>
      </p:sp>
      <p:sp>
        <p:nvSpPr>
          <p:cNvPr id="17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5618670" y="5507762"/>
            <a:ext cx="5680339" cy="651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Descrito como um rastro de fogo que corria os campos e cerrados incendiando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 ao seu redor, o Boitatá também podia ser visto como uma cobra gigante com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olhos de fogo.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4906248" y="5507762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)</a:t>
            </a:r>
          </a:p>
        </p:txBody>
      </p:sp>
      <p:sp>
        <p:nvSpPr>
          <p:cNvPr id="19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57254" y="610809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0" name="Seta para a esquerda 19">
            <a:hlinkClick r:id="rId4" action="ppaction://hlinksldjump"/>
          </p:cNvPr>
          <p:cNvSpPr/>
          <p:nvPr/>
        </p:nvSpPr>
        <p:spPr>
          <a:xfrm>
            <a:off x="253389" y="6108094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1" name="Fluxograma: Fita perfurada 20"/>
          <p:cNvSpPr/>
          <p:nvPr/>
        </p:nvSpPr>
        <p:spPr>
          <a:xfrm rot="956363">
            <a:off x="10177033" y="863595"/>
            <a:ext cx="1573214" cy="80531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8D3CA1E-CF46-4069-AFAA-348BCACC1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369" y="1869443"/>
            <a:ext cx="1149076" cy="17640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BD1F6E0-7EFA-45BE-9D4A-595FC1078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4467" y="1869444"/>
            <a:ext cx="1149076" cy="17640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7C0FC7C-A915-4877-A61E-49E6A233C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603" y="4142429"/>
            <a:ext cx="1149076" cy="176407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E11D94BE-9F66-4D5B-9C08-C0EBC5D6F306}"/>
              </a:ext>
            </a:extLst>
          </p:cNvPr>
          <p:cNvSpPr/>
          <p:nvPr/>
        </p:nvSpPr>
        <p:spPr>
          <a:xfrm>
            <a:off x="1942369" y="3759323"/>
            <a:ext cx="1148210" cy="171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(01) Boitatá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0C1D1A40-389E-46CF-84CD-37E834F1B34E}"/>
              </a:ext>
            </a:extLst>
          </p:cNvPr>
          <p:cNvSpPr/>
          <p:nvPr/>
        </p:nvSpPr>
        <p:spPr>
          <a:xfrm>
            <a:off x="3490764" y="3747164"/>
            <a:ext cx="1148210" cy="171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(02) Curupira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37EDB4A1-10B3-48EA-B392-AB65DF52C4FC}"/>
              </a:ext>
            </a:extLst>
          </p:cNvPr>
          <p:cNvSpPr/>
          <p:nvPr/>
        </p:nvSpPr>
        <p:spPr>
          <a:xfrm>
            <a:off x="1956197" y="5987919"/>
            <a:ext cx="1148210" cy="171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(03) Boto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F5C719A9-3789-4836-8DA8-936B704B61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012" y="4194355"/>
            <a:ext cx="1149076" cy="1764075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B45E41E8-917B-43FC-98AB-8057999D194D}"/>
              </a:ext>
            </a:extLst>
          </p:cNvPr>
          <p:cNvSpPr/>
          <p:nvPr/>
        </p:nvSpPr>
        <p:spPr>
          <a:xfrm>
            <a:off x="3504592" y="6020148"/>
            <a:ext cx="1148210" cy="171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(04) Cuca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F987D386-3625-4F61-A7D5-A77CABDD5B1C}"/>
              </a:ext>
            </a:extLst>
          </p:cNvPr>
          <p:cNvSpPr txBox="1"/>
          <p:nvPr/>
        </p:nvSpPr>
        <p:spPr>
          <a:xfrm rot="16200000">
            <a:off x="46157" y="3839565"/>
            <a:ext cx="34854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http://www.multirio.rj.gov.br/media/PDF/pdf_4251.pdf</a:t>
            </a:r>
          </a:p>
        </p:txBody>
      </p:sp>
    </p:spTree>
    <p:extLst>
      <p:ext uri="{BB962C8B-B14F-4D97-AF65-F5344CB8AC3E}">
        <p14:creationId xmlns:p14="http://schemas.microsoft.com/office/powerpoint/2010/main" val="39707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1557175" y="683585"/>
            <a:ext cx="479395" cy="665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2268350" y="683584"/>
            <a:ext cx="7781276" cy="878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“ADIVINHAS”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 cabeça e adivinhe se for capaz!</a:t>
            </a:r>
          </a:p>
        </p:txBody>
      </p:sp>
      <p:sp>
        <p:nvSpPr>
          <p:cNvPr id="17" name="Seta: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13186" y="615984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18" name="Seta para a esquerda 17">
            <a:hlinkClick r:id="rId3" action="ppaction://hlinksldjump"/>
          </p:cNvPr>
          <p:cNvSpPr/>
          <p:nvPr/>
        </p:nvSpPr>
        <p:spPr>
          <a:xfrm>
            <a:off x="224396" y="6159844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16" name="Fluxograma: Fita perfurada 15"/>
          <p:cNvSpPr/>
          <p:nvPr/>
        </p:nvSpPr>
        <p:spPr>
          <a:xfrm rot="956363">
            <a:off x="10219228" y="807782"/>
            <a:ext cx="1597268" cy="80772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66E7D80-0875-49DD-975F-438BC5F45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584" y="2388094"/>
            <a:ext cx="2011649" cy="175777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49F27C0E-A808-4CE4-9196-35539B1C6F08}"/>
              </a:ext>
            </a:extLst>
          </p:cNvPr>
          <p:cNvSpPr txBox="1"/>
          <p:nvPr/>
        </p:nvSpPr>
        <p:spPr>
          <a:xfrm>
            <a:off x="1557175" y="4082042"/>
            <a:ext cx="2202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adivinhas, também conhecidas como adivinhações ou "o que é, o que é" são perguntas em formato de charadas desafiadoras que fazem as pessoas pensar e se divertir. São criadas pelas pessoas e fazem parte da cultura popular e do folclore brasileiro. Fonte: https://www.suapesquisa.com/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569FC838-580B-42A0-92CC-DCB392E6D3AA}"/>
              </a:ext>
            </a:extLst>
          </p:cNvPr>
          <p:cNvSpPr txBox="1"/>
          <p:nvPr/>
        </p:nvSpPr>
        <p:spPr>
          <a:xfrm>
            <a:off x="3875168" y="2451157"/>
            <a:ext cx="7487640" cy="2462213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O que é, o que é feito para andar e não anda?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O que é, o que é que dá muitas voltas e não sai do lugar? 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O que é, o que é que está sempre no meio da rua e de pernas para o ar?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O que é, o que é que anda com os pés na cabeça?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O que é, o que é que tem pernas, mas não anda, tem braço, mas não abraça?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O que é, o que é que quebra quando se fala?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7 - O que é, o que é que quando estamos em pé, ele está deitado, mas quando estamos deitados, ele está em pé?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8 - O que é, o que é que nasce branco, fica verde, fica vermelho e acaba preto?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9 - O que é, o que é? Tenho cauda, mas não sou cão. Não tenho asas e sei voar. Se me largam, eu não subo. Saio ao vento para brincar.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F0AE71E2-7A8E-4D35-8E3F-68ED5ADB7F6B}"/>
              </a:ext>
            </a:extLst>
          </p:cNvPr>
          <p:cNvSpPr txBox="1"/>
          <p:nvPr/>
        </p:nvSpPr>
        <p:spPr>
          <a:xfrm rot="16200000">
            <a:off x="667118" y="3115897"/>
            <a:ext cx="18445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https://professoresherois.com.br/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0331A98-FD47-416C-B456-7578AF7FD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2822" y="5387026"/>
            <a:ext cx="1106750" cy="830063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A2FE3753-1E13-45DA-9DF1-B65AC95E44FB}"/>
              </a:ext>
            </a:extLst>
          </p:cNvPr>
          <p:cNvSpPr txBox="1"/>
          <p:nvPr/>
        </p:nvSpPr>
        <p:spPr>
          <a:xfrm rot="5400000">
            <a:off x="10434020" y="5210784"/>
            <a:ext cx="20240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https://midiatividades.wordpress.com/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29304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1253969" y="704669"/>
            <a:ext cx="479395" cy="665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1912467" y="683118"/>
            <a:ext cx="8436745" cy="1227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parlendas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são combinações de palavras com temática infantil, que fazem parte do folclore brasileiro. Passadas de geração em geração, as parlendas são 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rimas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usadas como brincadeira pelas crianças. 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relação aos exemplos abaixo qual deles não é considerado uma parlenda?</a:t>
            </a:r>
          </a:p>
          <a:p>
            <a:pPr algn="ctr"/>
            <a:endParaRPr lang="pt-B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9575362" y="2700311"/>
            <a:ext cx="882534" cy="498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C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8960579" y="2641983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9635283" y="3409583"/>
            <a:ext cx="822613" cy="512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9011625" y="3363090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9635283" y="4166193"/>
            <a:ext cx="822613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9011625" y="4104904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9626407" y="4896963"/>
            <a:ext cx="831489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9002749" y="4835674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68271" y="6237215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0" name="Seta para a esquerda 19">
            <a:hlinkClick r:id="rId4" action="ppaction://hlinksldjump"/>
          </p:cNvPr>
          <p:cNvSpPr/>
          <p:nvPr/>
        </p:nvSpPr>
        <p:spPr>
          <a:xfrm>
            <a:off x="204692" y="6192996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1" name="Fluxograma: Fita perfurada 20"/>
          <p:cNvSpPr/>
          <p:nvPr/>
        </p:nvSpPr>
        <p:spPr>
          <a:xfrm rot="956363">
            <a:off x="10401089" y="635157"/>
            <a:ext cx="1463980" cy="83648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01B9C190-65BE-4156-8CBF-0F45F5B8FC70}"/>
              </a:ext>
            </a:extLst>
          </p:cNvPr>
          <p:cNvSpPr txBox="1"/>
          <p:nvPr/>
        </p:nvSpPr>
        <p:spPr>
          <a:xfrm>
            <a:off x="5900105" y="2284812"/>
            <a:ext cx="1693417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em cima do piano</a:t>
            </a: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um copo de veneno.</a:t>
            </a: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bebeu, morreu,</a:t>
            </a: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azar foi seu.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7AD2FFA0-3D71-4831-A44B-7A63DB24E185}"/>
              </a:ext>
            </a:extLst>
          </p:cNvPr>
          <p:cNvSpPr txBox="1"/>
          <p:nvPr/>
        </p:nvSpPr>
        <p:spPr>
          <a:xfrm>
            <a:off x="5900105" y="5205396"/>
            <a:ext cx="181770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Batatinha quando nasce,</a:t>
            </a: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esparrama pelo chão,</a:t>
            </a: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Menininha quando dorme,</a:t>
            </a: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Põe a mão no coração.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030E52E8-D2CC-44C5-89F9-02FF8FADF164}"/>
              </a:ext>
            </a:extLst>
          </p:cNvPr>
          <p:cNvSpPr txBox="1"/>
          <p:nvPr/>
        </p:nvSpPr>
        <p:spPr>
          <a:xfrm>
            <a:off x="5900105" y="3188423"/>
            <a:ext cx="149367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Rei, capitão,</a:t>
            </a: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soldado, ladrão.</a:t>
            </a: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moça bonita</a:t>
            </a: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meu coração.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5006AF8D-3DC1-4EDA-8131-4CB0988FE492}"/>
              </a:ext>
            </a:extLst>
          </p:cNvPr>
          <p:cNvSpPr txBox="1"/>
          <p:nvPr/>
        </p:nvSpPr>
        <p:spPr>
          <a:xfrm>
            <a:off x="5900105" y="4092034"/>
            <a:ext cx="224071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Primeiro, ele dá nós em suas roupas e rola na lama, enquanto crescem os pelos e ele vira um bicho meio homem, meio lobo.</a:t>
            </a: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CF708B22-1C3E-4E88-B7E8-A27A8FDF1710}"/>
              </a:ext>
            </a:extLst>
          </p:cNvPr>
          <p:cNvSpPr/>
          <p:nvPr/>
        </p:nvSpPr>
        <p:spPr>
          <a:xfrm>
            <a:off x="5386974" y="2307397"/>
            <a:ext cx="408372" cy="276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xmlns="" id="{62B311A8-7B42-4524-AD32-BADFA1CC019D}"/>
              </a:ext>
            </a:extLst>
          </p:cNvPr>
          <p:cNvSpPr/>
          <p:nvPr/>
        </p:nvSpPr>
        <p:spPr>
          <a:xfrm>
            <a:off x="5384090" y="3198316"/>
            <a:ext cx="408372" cy="276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xmlns="" id="{A7E9A38A-1E4E-49AD-8AC7-57B8DCF2AF23}"/>
              </a:ext>
            </a:extLst>
          </p:cNvPr>
          <p:cNvSpPr/>
          <p:nvPr/>
        </p:nvSpPr>
        <p:spPr>
          <a:xfrm>
            <a:off x="5384090" y="4087688"/>
            <a:ext cx="408372" cy="276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xmlns="" id="{B554526E-08F7-4415-B975-3B94274ADA84}"/>
              </a:ext>
            </a:extLst>
          </p:cNvPr>
          <p:cNvSpPr/>
          <p:nvPr/>
        </p:nvSpPr>
        <p:spPr>
          <a:xfrm>
            <a:off x="5384090" y="5205396"/>
            <a:ext cx="408372" cy="276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8B4002D5-9960-4E6D-844F-FA8047994132}"/>
              </a:ext>
            </a:extLst>
          </p:cNvPr>
          <p:cNvSpPr txBox="1"/>
          <p:nvPr/>
        </p:nvSpPr>
        <p:spPr>
          <a:xfrm>
            <a:off x="1835294" y="5066896"/>
            <a:ext cx="342234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https://www.youtube.com/watch?v=DA1Wvi7e0AY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xmlns="" id="{873B4150-EAAC-4D5D-A7B0-404D4FA65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467" y="2307397"/>
            <a:ext cx="3109562" cy="2056998"/>
          </a:xfrm>
          <a:prstGeom prst="rect">
            <a:avLst/>
          </a:prstGeom>
        </p:spPr>
      </p:pic>
      <p:sp>
        <p:nvSpPr>
          <p:cNvPr id="44" name="Retângulo de cantos arredondados 1050">
            <a:extLst>
              <a:ext uri="{FF2B5EF4-FFF2-40B4-BE49-F238E27FC236}">
                <a16:creationId xmlns:a16="http://schemas.microsoft.com/office/drawing/2014/main" xmlns="" id="{2DD59F2C-71DD-403B-AE52-69D5E732923C}"/>
              </a:ext>
            </a:extLst>
          </p:cNvPr>
          <p:cNvSpPr/>
          <p:nvPr/>
        </p:nvSpPr>
        <p:spPr>
          <a:xfrm>
            <a:off x="1912467" y="4456583"/>
            <a:ext cx="3109562" cy="504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sobre o link para aprender sobre parlendas.</a:t>
            </a:r>
          </a:p>
        </p:txBody>
      </p:sp>
    </p:spTree>
    <p:extLst>
      <p:ext uri="{BB962C8B-B14F-4D97-AF65-F5344CB8AC3E}">
        <p14:creationId xmlns:p14="http://schemas.microsoft.com/office/powerpoint/2010/main" val="42241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69118" y="615984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0" name="Seta para a esquerda 19">
            <a:hlinkClick r:id="rId4" action="ppaction://hlinksldjump"/>
          </p:cNvPr>
          <p:cNvSpPr/>
          <p:nvPr/>
        </p:nvSpPr>
        <p:spPr>
          <a:xfrm>
            <a:off x="232815" y="6185718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3" name="Fluxograma: Fita perfurada 22"/>
          <p:cNvSpPr/>
          <p:nvPr/>
        </p:nvSpPr>
        <p:spPr>
          <a:xfrm rot="956363">
            <a:off x="10658937" y="779667"/>
            <a:ext cx="1450523" cy="80419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F6A021C1-71EC-4D80-93A6-6BA84103A618}"/>
              </a:ext>
            </a:extLst>
          </p:cNvPr>
          <p:cNvSpPr/>
          <p:nvPr/>
        </p:nvSpPr>
        <p:spPr>
          <a:xfrm>
            <a:off x="1253969" y="704669"/>
            <a:ext cx="479395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215F48AE-F7D1-4CC9-AD9D-9F51A32F2A6C}"/>
              </a:ext>
            </a:extLst>
          </p:cNvPr>
          <p:cNvSpPr/>
          <p:nvPr/>
        </p:nvSpPr>
        <p:spPr>
          <a:xfrm>
            <a:off x="1877628" y="694062"/>
            <a:ext cx="8436745" cy="13528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saci-pererê se diverte dando nó nas crinas e rabos dos cavalos, assustando as galinhas, fazendo o leite azedar e provocando todo tipo de bagunça dentro das casas.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é o sujeito da frase?</a:t>
            </a: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xmlns="" id="{0A82823D-3C1B-468E-82A8-E63A28F2BD01}"/>
              </a:ext>
            </a:extLst>
          </p:cNvPr>
          <p:cNvSpPr/>
          <p:nvPr/>
        </p:nvSpPr>
        <p:spPr>
          <a:xfrm>
            <a:off x="8762345" y="2812626"/>
            <a:ext cx="1806773" cy="498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Crinas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A42E4EA9-1A48-4711-A821-83334A178BBC}"/>
              </a:ext>
            </a:extLst>
          </p:cNvPr>
          <p:cNvSpPr/>
          <p:nvPr/>
        </p:nvSpPr>
        <p:spPr>
          <a:xfrm>
            <a:off x="8078681" y="2754298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xmlns="" id="{03A1D156-86D7-403C-941B-D7E0C1D4EA70}"/>
              </a:ext>
            </a:extLst>
          </p:cNvPr>
          <p:cNvSpPr/>
          <p:nvPr/>
        </p:nvSpPr>
        <p:spPr>
          <a:xfrm>
            <a:off x="8822267" y="3521898"/>
            <a:ext cx="1754129" cy="512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Cavalos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A842BE9E-2AEB-47BD-807A-F94B2DB50701}"/>
              </a:ext>
            </a:extLst>
          </p:cNvPr>
          <p:cNvSpPr/>
          <p:nvPr/>
        </p:nvSpPr>
        <p:spPr>
          <a:xfrm>
            <a:off x="8129727" y="3475405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xmlns="" id="{7353E1DF-705C-4166-B3F8-4DCBD1D62F03}"/>
              </a:ext>
            </a:extLst>
          </p:cNvPr>
          <p:cNvSpPr/>
          <p:nvPr/>
        </p:nvSpPr>
        <p:spPr>
          <a:xfrm>
            <a:off x="8822266" y="4278508"/>
            <a:ext cx="1806773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Saci-pererê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E9FE2B46-E519-4673-A0DB-9CA94844F18E}"/>
              </a:ext>
            </a:extLst>
          </p:cNvPr>
          <p:cNvSpPr/>
          <p:nvPr/>
        </p:nvSpPr>
        <p:spPr>
          <a:xfrm>
            <a:off x="8129727" y="4217219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Retângulo: Cantos Arredondados 13">
            <a:extLst>
              <a:ext uri="{FF2B5EF4-FFF2-40B4-BE49-F238E27FC236}">
                <a16:creationId xmlns:a16="http://schemas.microsoft.com/office/drawing/2014/main" xmlns="" id="{168FE7CB-1F3B-4888-B624-87808CC93D0D}"/>
              </a:ext>
            </a:extLst>
          </p:cNvPr>
          <p:cNvSpPr/>
          <p:nvPr/>
        </p:nvSpPr>
        <p:spPr>
          <a:xfrm>
            <a:off x="8813391" y="5009278"/>
            <a:ext cx="1815648" cy="512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Galinhas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549896E9-0CA8-46AE-A66C-5E40223E7E92}"/>
              </a:ext>
            </a:extLst>
          </p:cNvPr>
          <p:cNvSpPr/>
          <p:nvPr/>
        </p:nvSpPr>
        <p:spPr>
          <a:xfrm>
            <a:off x="8129727" y="4947989"/>
            <a:ext cx="592607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71D5E50C-ECDF-43D2-8A71-AB81DED1FC2C}"/>
              </a:ext>
            </a:extLst>
          </p:cNvPr>
          <p:cNvSpPr txBox="1"/>
          <p:nvPr/>
        </p:nvSpPr>
        <p:spPr>
          <a:xfrm>
            <a:off x="1733364" y="2607596"/>
            <a:ext cx="5350170" cy="138499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sujeito é alguém ou algo de quem ou do que se fala. Ele é facilmente identificado na oração através da utilização do método de pergunta, por exemplo:</a:t>
            </a: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ajudante da loja correu muito com o veículo.</a:t>
            </a: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responder a pergunta “quem correu muito com o veículo?”, identificará o sujeito da oração que, nesse caso, é “o ajudante da loja”.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82924FAB-2304-4533-AE90-8AC4DB4ECA3A}"/>
              </a:ext>
            </a:extLst>
          </p:cNvPr>
          <p:cNvSpPr/>
          <p:nvPr/>
        </p:nvSpPr>
        <p:spPr>
          <a:xfrm>
            <a:off x="1733364" y="2271509"/>
            <a:ext cx="688019" cy="25608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Dica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6A833F2-C417-41D4-8704-14241C56D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364" y="3992591"/>
            <a:ext cx="1357143" cy="2076191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903D11DD-C327-498E-B676-8716C3B3032A}"/>
              </a:ext>
            </a:extLst>
          </p:cNvPr>
          <p:cNvSpPr txBox="1"/>
          <p:nvPr/>
        </p:nvSpPr>
        <p:spPr>
          <a:xfrm rot="16200000">
            <a:off x="537441" y="2879293"/>
            <a:ext cx="218414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https://www.todamateria.com.br/sujeito/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CDFC4030-EB5D-42E9-867A-6C442538AD0D}"/>
              </a:ext>
            </a:extLst>
          </p:cNvPr>
          <p:cNvSpPr txBox="1"/>
          <p:nvPr/>
        </p:nvSpPr>
        <p:spPr>
          <a:xfrm>
            <a:off x="1101390" y="6059633"/>
            <a:ext cx="21672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http://www.multirio.rj.gov.br/media/PDF/pdf_4251.pdf</a:t>
            </a:r>
          </a:p>
        </p:txBody>
      </p:sp>
      <p:sp>
        <p:nvSpPr>
          <p:cNvPr id="39" name="Retângulo de cantos arredondados 1050">
            <a:extLst>
              <a:ext uri="{FF2B5EF4-FFF2-40B4-BE49-F238E27FC236}">
                <a16:creationId xmlns:a16="http://schemas.microsoft.com/office/drawing/2014/main" xmlns="" id="{044A544A-E7D9-4018-86F3-E5F8A7C26A3C}"/>
              </a:ext>
            </a:extLst>
          </p:cNvPr>
          <p:cNvSpPr/>
          <p:nvPr/>
        </p:nvSpPr>
        <p:spPr>
          <a:xfrm>
            <a:off x="3268642" y="4807114"/>
            <a:ext cx="1764997" cy="6036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sobre o link para aprender sobre sujeito.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25F0AD93-3251-47FB-9CB1-90E935F06E68}"/>
              </a:ext>
            </a:extLst>
          </p:cNvPr>
          <p:cNvSpPr txBox="1"/>
          <p:nvPr/>
        </p:nvSpPr>
        <p:spPr>
          <a:xfrm>
            <a:off x="3268642" y="5556064"/>
            <a:ext cx="34606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https://www.youtube.com/watch?v=-pAO2dcQ9tM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88165" y="2108198"/>
            <a:ext cx="6815669" cy="13208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1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de Jovens e Adultos</a:t>
            </a:r>
            <a:endParaRPr lang="pt-BR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32" y="194471"/>
            <a:ext cx="2192247" cy="1758616"/>
          </a:xfrm>
          <a:prstGeom prst="rect">
            <a:avLst/>
          </a:prstGeom>
        </p:spPr>
      </p:pic>
      <p:sp>
        <p:nvSpPr>
          <p:cNvPr id="4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908486" y="615984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985855" y="43953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</a:t>
            </a:r>
          </a:p>
        </p:txBody>
      </p:sp>
      <p:sp>
        <p:nvSpPr>
          <p:cNvPr id="6" name="Seta para a esquerda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54298064-CD87-4F48-AD10-A157CA74FD5F}"/>
              </a:ext>
            </a:extLst>
          </p:cNvPr>
          <p:cNvSpPr/>
          <p:nvPr/>
        </p:nvSpPr>
        <p:spPr>
          <a:xfrm>
            <a:off x="0" y="6185718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</p:spTree>
    <p:extLst>
      <p:ext uri="{BB962C8B-B14F-4D97-AF65-F5344CB8AC3E}">
        <p14:creationId xmlns:p14="http://schemas.microsoft.com/office/powerpoint/2010/main" val="109830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ta: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35219" y="6130886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3" name="Seta para a esquerda 22">
            <a:hlinkClick r:id="rId3" action="ppaction://hlinksldjump"/>
          </p:cNvPr>
          <p:cNvSpPr/>
          <p:nvPr/>
        </p:nvSpPr>
        <p:spPr>
          <a:xfrm>
            <a:off x="254485" y="6130886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5" name="Fluxograma: Fita perfurada 24"/>
          <p:cNvSpPr/>
          <p:nvPr/>
        </p:nvSpPr>
        <p:spPr>
          <a:xfrm rot="956363">
            <a:off x="10708882" y="937580"/>
            <a:ext cx="1409457" cy="73379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5F105A71-AF10-4024-94EB-F313DD0C7812}"/>
              </a:ext>
            </a:extLst>
          </p:cNvPr>
          <p:cNvSpPr/>
          <p:nvPr/>
        </p:nvSpPr>
        <p:spPr>
          <a:xfrm>
            <a:off x="1253969" y="704669"/>
            <a:ext cx="479395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7273ABAF-772B-4711-A81E-F9E83FDE2D1B}"/>
              </a:ext>
            </a:extLst>
          </p:cNvPr>
          <p:cNvSpPr/>
          <p:nvPr/>
        </p:nvSpPr>
        <p:spPr>
          <a:xfrm>
            <a:off x="1910678" y="704669"/>
            <a:ext cx="8577380" cy="786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ler o texto logo abaixo teremos números arábicos e romanos. Diante disso, transforme os números arábicos em romanos e os romanos em arábicos.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98EB94B2-03E3-46E0-B384-8539A204BB2E}"/>
              </a:ext>
            </a:extLst>
          </p:cNvPr>
          <p:cNvSpPr txBox="1"/>
          <p:nvPr/>
        </p:nvSpPr>
        <p:spPr>
          <a:xfrm>
            <a:off x="3027286" y="2161933"/>
            <a:ext cx="531767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0" i="0" dirty="0">
              <a:solidFill>
                <a:srgbClr val="404040"/>
              </a:solidFill>
              <a:effectLst/>
              <a:latin typeface="OpenSans"/>
            </a:endParaRPr>
          </a:p>
          <a:p>
            <a:pPr algn="just"/>
            <a:r>
              <a:rPr lang="pt-BR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 controvérsias sobre a data de criação da lenda do Curupira. Contudo, o padre jesuíta espanhol José de Anchieta </a:t>
            </a:r>
            <a:r>
              <a:rPr lang="pt-BR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(1534-1597) </a:t>
            </a:r>
            <a:r>
              <a:rPr lang="pt-BR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escreveu sobre o personagem no século </a:t>
            </a:r>
            <a:r>
              <a:rPr lang="pt-BR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pt-BR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denominando-o como “demônio que acometem os índios”.</a:t>
            </a:r>
          </a:p>
          <a:p>
            <a:pPr algn="just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Negrinho do Pastoreio é um personagem do folclore brasileiro muita conhecido na região sul do país. De origem africana e cristã, a lenda do negrinho do pastoreio surgiu provavelmente no século </a:t>
            </a:r>
            <a:r>
              <a:rPr lang="pt-BR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pt-BR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CC182F1-C4E5-43F9-9427-F51F34367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5" y="3544601"/>
            <a:ext cx="1299033" cy="81248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3589CD0-BE07-4178-808E-893F10F3C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994" y="2533500"/>
            <a:ext cx="1326078" cy="812486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7A572684-7BF2-4EF5-8DE4-5398432D7D31}"/>
              </a:ext>
            </a:extLst>
          </p:cNvPr>
          <p:cNvSpPr txBox="1"/>
          <p:nvPr/>
        </p:nvSpPr>
        <p:spPr>
          <a:xfrm rot="5400000">
            <a:off x="792820" y="3404293"/>
            <a:ext cx="15491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https://www.todamateria.com.br/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919184BD-6E87-45A3-91E9-28553DFAC823}"/>
              </a:ext>
            </a:extLst>
          </p:cNvPr>
          <p:cNvSpPr txBox="1"/>
          <p:nvPr/>
        </p:nvSpPr>
        <p:spPr>
          <a:xfrm>
            <a:off x="3327442" y="5829112"/>
            <a:ext cx="33574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https://www.youtube.com/watch?v=ntylzQWvzCA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1C01BA5-33CF-40F5-A7CF-6E9E7CE47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8017" y="5185435"/>
            <a:ext cx="1315710" cy="549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tângulo de cantos arredondados 1050">
            <a:extLst>
              <a:ext uri="{FF2B5EF4-FFF2-40B4-BE49-F238E27FC236}">
                <a16:creationId xmlns:a16="http://schemas.microsoft.com/office/drawing/2014/main" xmlns="" id="{40C9081A-CAFE-4068-B97B-E15A9ED3854D}"/>
              </a:ext>
            </a:extLst>
          </p:cNvPr>
          <p:cNvSpPr/>
          <p:nvPr/>
        </p:nvSpPr>
        <p:spPr>
          <a:xfrm>
            <a:off x="5318925" y="5210353"/>
            <a:ext cx="1179529" cy="5497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sobre o link para aprender sobre os números.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46CCCC15-EC1B-4310-B11A-40D47EF68382}"/>
              </a:ext>
            </a:extLst>
          </p:cNvPr>
          <p:cNvSpPr/>
          <p:nvPr/>
        </p:nvSpPr>
        <p:spPr>
          <a:xfrm>
            <a:off x="8716148" y="2761582"/>
            <a:ext cx="1961965" cy="89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</a:p>
          <a:p>
            <a:pPr algn="ctr"/>
            <a:endParaRPr lang="pt-BR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2020 – MMXX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XXI - 21</a:t>
            </a:r>
          </a:p>
        </p:txBody>
      </p:sp>
    </p:spTree>
    <p:extLst>
      <p:ext uri="{BB962C8B-B14F-4D97-AF65-F5344CB8AC3E}">
        <p14:creationId xmlns:p14="http://schemas.microsoft.com/office/powerpoint/2010/main" val="19603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2354</TotalTime>
  <Words>1790</Words>
  <Application>Microsoft Office PowerPoint</Application>
  <PresentationFormat>Personalizar</PresentationFormat>
  <Paragraphs>226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folclore brasileiro é sinônimo de cultura popular brasileira, e representa a identidade social da comunidade através de suas criações culturais, coletivas ou individuais!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SOBRE COVID-19</dc:title>
  <dc:creator>helisandro cesar sales</dc:creator>
  <cp:lastModifiedBy>User</cp:lastModifiedBy>
  <cp:revision>169</cp:revision>
  <dcterms:created xsi:type="dcterms:W3CDTF">2020-06-03T18:16:42Z</dcterms:created>
  <dcterms:modified xsi:type="dcterms:W3CDTF">2020-08-14T18:20:20Z</dcterms:modified>
</cp:coreProperties>
</file>