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59" r:id="rId4"/>
    <p:sldId id="271" r:id="rId5"/>
    <p:sldId id="260" r:id="rId6"/>
    <p:sldId id="261" r:id="rId7"/>
    <p:sldId id="262" r:id="rId8"/>
    <p:sldId id="272" r:id="rId9"/>
    <p:sldId id="263" r:id="rId10"/>
    <p:sldId id="267" r:id="rId11"/>
    <p:sldId id="266" r:id="rId12"/>
    <p:sldId id="268" r:id="rId13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3F7AA83-DE31-4E93-AB07-EF7FB05F6670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35E2820-AFE1-45FA-949E-17BDB534E1D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36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10" name="Espaço Reservado para o Número do Slide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8" name="Retângulo arredondado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09/01/2016</a:t>
            </a:r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odista.org.br/todas-as-criancas-contra-o-mosquito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hyperlink" Target="https://br.pinterest.com/pin/265571709265294874/" TargetMode="External"/><Relationship Id="rId4" Type="http://schemas.openxmlformats.org/officeDocument/2006/relationships/hyperlink" Target="https://m.gifanimados.com/Gifs-Tecnologia/Animaciones-Equipos-Sonido/Megafonos/Animadora-Con-Megafono-90620.ph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5.ensp.fiocruz.br/biblioteca/dados/txt_131368485.pdf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1.bp.blogspot.com/-s0h5uoOnTSg/XgZH8UY74EI/AAAAAAABIuA/PDEVXetS2KcQ4rKZY-Q_FDbz2hL3ZVDJgCLcBGAsYHQ/s1600/vamos-combater-a-dengue+(4)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1H7WUsMj26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829924" y="1072958"/>
            <a:ext cx="427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9367" y="3277146"/>
            <a:ext cx="11516810" cy="207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endParaRPr kumimoji="0" lang="pt-BR" altLang="pt-BR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endParaRPr lang="pt-BR" altLang="pt-BR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endParaRPr kumimoji="0" lang="pt-BR" altLang="pt-BR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endParaRPr kumimoji="0" lang="pt-BR" altLang="pt-BR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endParaRPr lang="pt-BR" altLang="pt-BR" sz="2400" b="1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endParaRPr kumimoji="0" lang="pt-BR" altLang="pt-B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DC49670E-0DC0-4A20-8CA1-9FD509198B30}"/>
              </a:ext>
            </a:extLst>
          </p:cNvPr>
          <p:cNvSpPr/>
          <p:nvPr/>
        </p:nvSpPr>
        <p:spPr>
          <a:xfrm>
            <a:off x="825895" y="1072958"/>
            <a:ext cx="1000402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</a:pPr>
            <a:endParaRPr lang="pt-BR" altLang="pt-BR" sz="4400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 algn="ctr"/>
            <a:endParaRPr lang="pt-BR" sz="3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pt-BR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ALUNOS ALFABETIZADOS </a:t>
            </a:r>
            <a:endParaRPr lang="pt-BR" sz="3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pt-BR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3ª FASE</a:t>
            </a:r>
            <a:endParaRPr lang="pt-BR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</a:pPr>
            <a:endParaRPr lang="pt-BR" altLang="pt-BR" sz="3600" b="1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</a:pPr>
            <a:r>
              <a:rPr lang="pt-BR" altLang="pt-BR" sz="36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PORTUGUÊS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</a:pPr>
            <a:endParaRPr lang="pt-BR" altLang="pt-BR" sz="3600" b="1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</a:pPr>
            <a:endParaRPr lang="pt-BR" altLang="pt-BR" sz="2400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</a:pPr>
            <a:endParaRPr lang="pt-BR" altLang="pt-BR" sz="2400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</a:pPr>
            <a:r>
              <a:rPr lang="pt-BR" altLang="pt-BR" sz="2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SECRETARIA </a:t>
            </a:r>
            <a:r>
              <a:rPr lang="pt-BR" altLang="pt-BR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MUNICIPAL DE EDUCAÇÃO E CULTURA DE ALFENAS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</a:pPr>
            <a:r>
              <a:rPr lang="pt-BR" altLang="pt-BR" sz="2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2020</a:t>
            </a:r>
            <a:endParaRPr lang="pt-BR" altLang="pt-BR" sz="2400" dirty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 descr="Brasã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811" y="103909"/>
            <a:ext cx="1398561" cy="1546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713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12"/>
          <p:cNvSpPr/>
          <p:nvPr/>
        </p:nvSpPr>
        <p:spPr>
          <a:xfrm>
            <a:off x="1120462" y="484843"/>
            <a:ext cx="10023787" cy="5916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grupo está concentrado no teatro e precisa chegar até a </a:t>
            </a:r>
            <a:r>
              <a:rPr lang="pt-BR" dirty="0" smtClean="0">
                <a:ln w="0"/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escola. </a:t>
            </a:r>
            <a:r>
              <a:rPr lang="pt-BR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 o caminho  mais próximo que devem seguir? Veja no mapa abaixo. </a:t>
            </a:r>
          </a:p>
        </p:txBody>
      </p:sp>
      <p:sp>
        <p:nvSpPr>
          <p:cNvPr id="43" name="Retângulo de cantos arredondados 5"/>
          <p:cNvSpPr/>
          <p:nvPr/>
        </p:nvSpPr>
        <p:spPr>
          <a:xfrm>
            <a:off x="9121573" y="4240838"/>
            <a:ext cx="2754499" cy="5020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Rua 4, Rua 11 e Rua 8.</a:t>
            </a:r>
          </a:p>
        </p:txBody>
      </p:sp>
      <p:sp>
        <p:nvSpPr>
          <p:cNvPr id="44" name="Elipse 43"/>
          <p:cNvSpPr/>
          <p:nvPr/>
        </p:nvSpPr>
        <p:spPr>
          <a:xfrm>
            <a:off x="8617249" y="4216741"/>
            <a:ext cx="546847" cy="5766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45" name="Retângulo de cantos arredondados 6"/>
          <p:cNvSpPr/>
          <p:nvPr/>
        </p:nvSpPr>
        <p:spPr>
          <a:xfrm>
            <a:off x="9157977" y="2952609"/>
            <a:ext cx="2762332" cy="5020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Rua 11</a:t>
            </a:r>
            <a:r>
              <a:rPr lang="pt-BR" sz="1600" dirty="0" smtClean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Avenida </a:t>
            </a:r>
            <a:r>
              <a:rPr lang="pt-BR" sz="1600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 e Rua A.</a:t>
            </a:r>
          </a:p>
        </p:txBody>
      </p:sp>
      <p:sp>
        <p:nvSpPr>
          <p:cNvPr id="46" name="Elipse 45"/>
          <p:cNvSpPr/>
          <p:nvPr/>
        </p:nvSpPr>
        <p:spPr>
          <a:xfrm>
            <a:off x="8611813" y="2919594"/>
            <a:ext cx="557721" cy="52011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47" name="Retângulo de cantos arredondados 8"/>
          <p:cNvSpPr/>
          <p:nvPr/>
        </p:nvSpPr>
        <p:spPr>
          <a:xfrm>
            <a:off x="9113740" y="2291905"/>
            <a:ext cx="2762332" cy="5020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Rua 2</a:t>
            </a:r>
            <a:r>
              <a:rPr lang="pt-BR" sz="1600" dirty="0" smtClean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1 Rua </a:t>
            </a:r>
            <a:r>
              <a:rPr lang="pt-BR" sz="1600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e Avenida A.</a:t>
            </a:r>
          </a:p>
        </p:txBody>
      </p:sp>
      <p:sp>
        <p:nvSpPr>
          <p:cNvPr id="48" name="Elipse 47"/>
          <p:cNvSpPr/>
          <p:nvPr/>
        </p:nvSpPr>
        <p:spPr>
          <a:xfrm>
            <a:off x="8578915" y="2271772"/>
            <a:ext cx="534825" cy="54247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49" name="Retângulo de cantos arredondados 10"/>
          <p:cNvSpPr/>
          <p:nvPr/>
        </p:nvSpPr>
        <p:spPr>
          <a:xfrm>
            <a:off x="9169534" y="3556037"/>
            <a:ext cx="2762332" cy="5020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Rua 4</a:t>
            </a:r>
            <a:r>
              <a:rPr lang="pt-BR" sz="1600" dirty="0" smtClean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Rua </a:t>
            </a:r>
            <a:r>
              <a:rPr lang="pt-BR" sz="1600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e Rua 11.</a:t>
            </a:r>
          </a:p>
        </p:txBody>
      </p:sp>
      <p:sp>
        <p:nvSpPr>
          <p:cNvPr id="50" name="Elipse 49"/>
          <p:cNvSpPr/>
          <p:nvPr/>
        </p:nvSpPr>
        <p:spPr>
          <a:xfrm>
            <a:off x="8602047" y="3550876"/>
            <a:ext cx="546847" cy="57374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7" name="Seta para a Direita 16">
            <a:hlinkClick r:id="" action="ppaction://hlinkshowjump?jump=nextslide"/>
          </p:cNvPr>
          <p:cNvSpPr/>
          <p:nvPr/>
        </p:nvSpPr>
        <p:spPr>
          <a:xfrm>
            <a:off x="11389698" y="6131589"/>
            <a:ext cx="793447" cy="636607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Baixo 17">
            <a:hlinkClick r:id="" action="ppaction://hlinkshowjump?jump=previousslide"/>
          </p:cNvPr>
          <p:cNvSpPr/>
          <p:nvPr/>
        </p:nvSpPr>
        <p:spPr>
          <a:xfrm rot="5400000">
            <a:off x="332142" y="5787172"/>
            <a:ext cx="698892" cy="877748"/>
          </a:xfrm>
          <a:prstGeom prst="downArrow">
            <a:avLst>
              <a:gd name="adj1" fmla="val 50000"/>
              <a:gd name="adj2" fmla="val 4875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Arredondado 18"/>
          <p:cNvSpPr/>
          <p:nvPr/>
        </p:nvSpPr>
        <p:spPr>
          <a:xfrm>
            <a:off x="296261" y="511402"/>
            <a:ext cx="685838" cy="53855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pt-BR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="" xmlns:a16="http://schemas.microsoft.com/office/drawing/2014/main" id="{A5571A40-E39C-495F-A5FA-15A723D5E293}"/>
              </a:ext>
            </a:extLst>
          </p:cNvPr>
          <p:cNvSpPr/>
          <p:nvPr/>
        </p:nvSpPr>
        <p:spPr>
          <a:xfrm>
            <a:off x="271691" y="1338470"/>
            <a:ext cx="8182197" cy="472186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>
                <a:hlinkClick r:id="rId3"/>
              </a:rPr>
              <a:t>http://www.metodista.org.br/todas-as-criancas-contra-o-mosquito</a:t>
            </a:r>
            <a:endParaRPr lang="pt-BR"/>
          </a:p>
        </p:txBody>
      </p:sp>
      <p:pic>
        <p:nvPicPr>
          <p:cNvPr id="16" name="Imagem 15" descr="Todas as crianças contra o mosquito">
            <a:extLst>
              <a:ext uri="{FF2B5EF4-FFF2-40B4-BE49-F238E27FC236}">
                <a16:creationId xmlns="" xmlns:a16="http://schemas.microsoft.com/office/drawing/2014/main" id="{BE23FFD8-B1E1-464A-A8A9-FF441766645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8" y="1986420"/>
            <a:ext cx="2563328" cy="299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m 19" descr="Simulado 01 -D1 (9º ANO - Mat.)">
            <a:extLst>
              <a:ext uri="{FF2B5EF4-FFF2-40B4-BE49-F238E27FC236}">
                <a16:creationId xmlns="" xmlns:a16="http://schemas.microsoft.com/office/drawing/2014/main" id="{820621B6-DB9D-4B74-B45B-08B8075428F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756" y="1986419"/>
            <a:ext cx="4762117" cy="299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tângulo Arredondado 5">
            <a:extLst>
              <a:ext uri="{FF2B5EF4-FFF2-40B4-BE49-F238E27FC236}">
                <a16:creationId xmlns="" xmlns:a16="http://schemas.microsoft.com/office/drawing/2014/main" id="{E89B4BEF-05C2-4C18-B84C-9C6B1DCEB060}"/>
              </a:ext>
            </a:extLst>
          </p:cNvPr>
          <p:cNvSpPr/>
          <p:nvPr/>
        </p:nvSpPr>
        <p:spPr>
          <a:xfrm rot="558941">
            <a:off x="8903445" y="5222688"/>
            <a:ext cx="3053460" cy="594424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Resolva as atividades em seu caderno</a:t>
            </a:r>
          </a:p>
        </p:txBody>
      </p:sp>
      <p:sp>
        <p:nvSpPr>
          <p:cNvPr id="3" name="Retângulo 2"/>
          <p:cNvSpPr/>
          <p:nvPr/>
        </p:nvSpPr>
        <p:spPr>
          <a:xfrm>
            <a:off x="420952" y="4917216"/>
            <a:ext cx="31846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http://www.metodista.org.br/todas-as-criancas-contra-o-mosquito</a:t>
            </a:r>
            <a:endParaRPr lang="pt-BR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8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12"/>
          <p:cNvSpPr/>
          <p:nvPr/>
        </p:nvSpPr>
        <p:spPr>
          <a:xfrm>
            <a:off x="1487810" y="502196"/>
            <a:ext cx="6466209" cy="5916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Quantas pessoas estão representadas na figura abaixo?          </a:t>
            </a:r>
          </a:p>
        </p:txBody>
      </p:sp>
      <p:sp>
        <p:nvSpPr>
          <p:cNvPr id="21" name="Retângulo de cantos arredondados 5"/>
          <p:cNvSpPr/>
          <p:nvPr/>
        </p:nvSpPr>
        <p:spPr>
          <a:xfrm>
            <a:off x="8064798" y="4390190"/>
            <a:ext cx="1755063" cy="5089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9</a:t>
            </a:r>
          </a:p>
        </p:txBody>
      </p:sp>
      <p:sp>
        <p:nvSpPr>
          <p:cNvPr id="22" name="Elipse 21"/>
          <p:cNvSpPr/>
          <p:nvPr/>
        </p:nvSpPr>
        <p:spPr>
          <a:xfrm>
            <a:off x="7526614" y="4393781"/>
            <a:ext cx="525913" cy="50533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23" name="Retângulo de cantos arredondados 6"/>
          <p:cNvSpPr/>
          <p:nvPr/>
        </p:nvSpPr>
        <p:spPr>
          <a:xfrm>
            <a:off x="8052527" y="3749980"/>
            <a:ext cx="1755063" cy="5020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</a:t>
            </a:r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BR" dirty="0" smtClean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endParaRPr lang="pt-BR" dirty="0">
              <a:ln w="0"/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7526614" y="3749485"/>
            <a:ext cx="525913" cy="50202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25" name="Retângulo de cantos arredondados 8"/>
          <p:cNvSpPr/>
          <p:nvPr/>
        </p:nvSpPr>
        <p:spPr>
          <a:xfrm>
            <a:off x="8053509" y="2399297"/>
            <a:ext cx="1753100" cy="5020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</a:t>
            </a:r>
            <a:r>
              <a:rPr lang="pt-BR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12  </a:t>
            </a:r>
          </a:p>
        </p:txBody>
      </p:sp>
      <p:sp>
        <p:nvSpPr>
          <p:cNvPr id="26" name="Elipse 25"/>
          <p:cNvSpPr/>
          <p:nvPr/>
        </p:nvSpPr>
        <p:spPr>
          <a:xfrm>
            <a:off x="7538885" y="2412422"/>
            <a:ext cx="514624" cy="50202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7" name="Retângulo de cantos arredondados 10"/>
          <p:cNvSpPr/>
          <p:nvPr/>
        </p:nvSpPr>
        <p:spPr>
          <a:xfrm>
            <a:off x="8064798" y="3094638"/>
            <a:ext cx="1755063" cy="5020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</a:t>
            </a:r>
            <a:r>
              <a:rPr lang="pt-BR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</a:t>
            </a:r>
          </a:p>
        </p:txBody>
      </p:sp>
      <p:sp>
        <p:nvSpPr>
          <p:cNvPr id="28" name="Elipse 27"/>
          <p:cNvSpPr/>
          <p:nvPr/>
        </p:nvSpPr>
        <p:spPr>
          <a:xfrm>
            <a:off x="7521708" y="3094638"/>
            <a:ext cx="503335" cy="5125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3" name="Seta para a Direita 12">
            <a:hlinkClick r:id="" action="ppaction://hlinkshowjump?jump=nextslide"/>
          </p:cNvPr>
          <p:cNvSpPr/>
          <p:nvPr/>
        </p:nvSpPr>
        <p:spPr>
          <a:xfrm>
            <a:off x="11346792" y="6196201"/>
            <a:ext cx="804736" cy="69889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Baixo 19">
            <a:hlinkClick r:id="" action="ppaction://hlinkshowjump?jump=previousslide"/>
          </p:cNvPr>
          <p:cNvSpPr/>
          <p:nvPr/>
        </p:nvSpPr>
        <p:spPr>
          <a:xfrm rot="5400000">
            <a:off x="205338" y="6069680"/>
            <a:ext cx="698892" cy="877748"/>
          </a:xfrm>
          <a:prstGeom prst="downArrow">
            <a:avLst>
              <a:gd name="adj1" fmla="val 50000"/>
              <a:gd name="adj2" fmla="val 4875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Arredondado 29"/>
          <p:cNvSpPr/>
          <p:nvPr/>
        </p:nvSpPr>
        <p:spPr>
          <a:xfrm>
            <a:off x="609183" y="528757"/>
            <a:ext cx="685838" cy="53855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pt-BR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C983568A-9A6F-4A87-BE3D-DEADA7AE6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22" y="1416676"/>
            <a:ext cx="7165663" cy="4984124"/>
          </a:xfrm>
          <a:prstGeom prst="rect">
            <a:avLst/>
          </a:prstGeom>
        </p:spPr>
      </p:pic>
      <p:sp>
        <p:nvSpPr>
          <p:cNvPr id="15" name="Retângulo Arredondado 5">
            <a:extLst>
              <a:ext uri="{FF2B5EF4-FFF2-40B4-BE49-F238E27FC236}">
                <a16:creationId xmlns="" xmlns:a16="http://schemas.microsoft.com/office/drawing/2014/main" id="{AC2C648F-7DC0-4744-862A-67CF99064461}"/>
              </a:ext>
            </a:extLst>
          </p:cNvPr>
          <p:cNvSpPr/>
          <p:nvPr/>
        </p:nvSpPr>
        <p:spPr>
          <a:xfrm rot="558941">
            <a:off x="8500503" y="5142334"/>
            <a:ext cx="3053460" cy="594424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Resolva as atividades em seu caderno</a:t>
            </a:r>
          </a:p>
        </p:txBody>
      </p:sp>
    </p:spTree>
    <p:extLst>
      <p:ext uri="{BB962C8B-B14F-4D97-AF65-F5344CB8AC3E}">
        <p14:creationId xmlns:p14="http://schemas.microsoft.com/office/powerpoint/2010/main" val="117427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ângulo de cantos arredondados 12"/>
          <p:cNvSpPr/>
          <p:nvPr/>
        </p:nvSpPr>
        <p:spPr>
          <a:xfrm>
            <a:off x="1447743" y="451524"/>
            <a:ext cx="6821614" cy="5916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BR" dirty="0" smtClean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Marque a alternativa que </a:t>
            </a:r>
            <a:r>
              <a:rPr lang="pt-BR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representa </a:t>
            </a:r>
            <a:r>
              <a:rPr lang="pt-BR" dirty="0" smtClean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 nomes dos amigos que são os  </a:t>
            </a:r>
            <a:r>
              <a:rPr lang="pt-BR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antecessores</a:t>
            </a:r>
            <a:r>
              <a:rPr lang="pt-BR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Marina. </a:t>
            </a:r>
          </a:p>
        </p:txBody>
      </p:sp>
      <p:sp>
        <p:nvSpPr>
          <p:cNvPr id="37" name="Retângulo de cantos arredondados 5"/>
          <p:cNvSpPr/>
          <p:nvPr/>
        </p:nvSpPr>
        <p:spPr>
          <a:xfrm>
            <a:off x="9296883" y="4148827"/>
            <a:ext cx="1992830" cy="5089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Marina e Bolacha</a:t>
            </a:r>
          </a:p>
        </p:txBody>
      </p:sp>
      <p:sp>
        <p:nvSpPr>
          <p:cNvPr id="38" name="Elipse 37"/>
          <p:cNvSpPr/>
          <p:nvPr/>
        </p:nvSpPr>
        <p:spPr>
          <a:xfrm>
            <a:off x="8712734" y="4145596"/>
            <a:ext cx="546847" cy="57374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39" name="Retângulo de cantos arredondados 6"/>
          <p:cNvSpPr/>
          <p:nvPr/>
        </p:nvSpPr>
        <p:spPr>
          <a:xfrm>
            <a:off x="9324816" y="3520126"/>
            <a:ext cx="2081785" cy="5020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1600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Amanda e Otelo</a:t>
            </a:r>
          </a:p>
        </p:txBody>
      </p:sp>
      <p:sp>
        <p:nvSpPr>
          <p:cNvPr id="40" name="Elipse 39"/>
          <p:cNvSpPr/>
          <p:nvPr/>
        </p:nvSpPr>
        <p:spPr>
          <a:xfrm>
            <a:off x="8660320" y="3495154"/>
            <a:ext cx="546847" cy="57374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41" name="Retângulo de cantos arredondados 8"/>
          <p:cNvSpPr/>
          <p:nvPr/>
        </p:nvSpPr>
        <p:spPr>
          <a:xfrm>
            <a:off x="9252407" y="2186086"/>
            <a:ext cx="2081785" cy="5020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Otelo e Bolacha</a:t>
            </a:r>
          </a:p>
        </p:txBody>
      </p:sp>
      <p:sp>
        <p:nvSpPr>
          <p:cNvPr id="42" name="Elipse 41"/>
          <p:cNvSpPr/>
          <p:nvPr/>
        </p:nvSpPr>
        <p:spPr>
          <a:xfrm>
            <a:off x="8660320" y="2150228"/>
            <a:ext cx="546847" cy="57374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43" name="Retângulo de cantos arredondados 10"/>
          <p:cNvSpPr/>
          <p:nvPr/>
        </p:nvSpPr>
        <p:spPr>
          <a:xfrm>
            <a:off x="9252406" y="2838562"/>
            <a:ext cx="2081785" cy="5020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Amanda e Bolacha</a:t>
            </a:r>
          </a:p>
        </p:txBody>
      </p:sp>
      <p:sp>
        <p:nvSpPr>
          <p:cNvPr id="44" name="Elipse 43"/>
          <p:cNvSpPr/>
          <p:nvPr/>
        </p:nvSpPr>
        <p:spPr>
          <a:xfrm>
            <a:off x="8668963" y="2823568"/>
            <a:ext cx="561971" cy="57374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3" name="Seta para a Direita 12">
            <a:hlinkClick r:id="" action="ppaction://hlinkshowjump?jump=nextslide"/>
          </p:cNvPr>
          <p:cNvSpPr/>
          <p:nvPr/>
        </p:nvSpPr>
        <p:spPr>
          <a:xfrm>
            <a:off x="10423828" y="5848077"/>
            <a:ext cx="1130864" cy="98618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>
            <a:hlinkClick r:id="" action="ppaction://hlinkshowjump?jump=previousslide"/>
          </p:cNvPr>
          <p:cNvSpPr/>
          <p:nvPr/>
        </p:nvSpPr>
        <p:spPr>
          <a:xfrm rot="5400000">
            <a:off x="258160" y="5660134"/>
            <a:ext cx="1037868" cy="1212505"/>
          </a:xfrm>
          <a:prstGeom prst="downArrow">
            <a:avLst>
              <a:gd name="adj1" fmla="val 50000"/>
              <a:gd name="adj2" fmla="val 4875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Arredondado 15"/>
          <p:cNvSpPr/>
          <p:nvPr/>
        </p:nvSpPr>
        <p:spPr>
          <a:xfrm>
            <a:off x="579821" y="464804"/>
            <a:ext cx="685838" cy="5651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09</a:t>
            </a:r>
            <a:endParaRPr lang="pt-BR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="" xmlns:a16="http://schemas.microsoft.com/office/drawing/2014/main" id="{DD10B5D1-096D-4CD5-B39F-B6C9F4D2B4DE}"/>
              </a:ext>
            </a:extLst>
          </p:cNvPr>
          <p:cNvSpPr/>
          <p:nvPr/>
        </p:nvSpPr>
        <p:spPr>
          <a:xfrm>
            <a:off x="288480" y="1182070"/>
            <a:ext cx="8077999" cy="48026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 descr="Historia Infantil Sobre a Dengue para Imprimir">
            <a:extLst>
              <a:ext uri="{FF2B5EF4-FFF2-40B4-BE49-F238E27FC236}">
                <a16:creationId xmlns="" xmlns:a16="http://schemas.microsoft.com/office/drawing/2014/main" id="{6859A142-C3E0-445D-A51F-31A194964F4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4" t="29687" r="2241" b="18398"/>
          <a:stretch/>
        </p:blipFill>
        <p:spPr bwMode="auto">
          <a:xfrm>
            <a:off x="922740" y="1775536"/>
            <a:ext cx="6593424" cy="34392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tângulo: Cantos Arredondados 3">
            <a:extLst>
              <a:ext uri="{FF2B5EF4-FFF2-40B4-BE49-F238E27FC236}">
                <a16:creationId xmlns="" xmlns:a16="http://schemas.microsoft.com/office/drawing/2014/main" id="{F61D6358-240F-4312-8222-92B4DB0A67D4}"/>
              </a:ext>
            </a:extLst>
          </p:cNvPr>
          <p:cNvSpPr/>
          <p:nvPr/>
        </p:nvSpPr>
        <p:spPr>
          <a:xfrm>
            <a:off x="684513" y="3873010"/>
            <a:ext cx="1065543" cy="39177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>
                    <a:lumMod val="95000"/>
                    <a:lumOff val="5000"/>
                  </a:schemeClr>
                </a:solidFill>
              </a:rPr>
              <a:t>Otelo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="" xmlns:a16="http://schemas.microsoft.com/office/drawing/2014/main" id="{04ECDD87-0AAF-4FE9-B879-C776AC8E5155}"/>
              </a:ext>
            </a:extLst>
          </p:cNvPr>
          <p:cNvSpPr/>
          <p:nvPr/>
        </p:nvSpPr>
        <p:spPr>
          <a:xfrm>
            <a:off x="1784593" y="2632996"/>
            <a:ext cx="1149982" cy="38114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Amanda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="" xmlns:a16="http://schemas.microsoft.com/office/drawing/2014/main" id="{11E25E91-86D8-43C3-8314-C99BF6687281}"/>
              </a:ext>
            </a:extLst>
          </p:cNvPr>
          <p:cNvSpPr/>
          <p:nvPr/>
        </p:nvSpPr>
        <p:spPr>
          <a:xfrm>
            <a:off x="3153794" y="1414436"/>
            <a:ext cx="1065543" cy="39177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>
                    <a:lumMod val="95000"/>
                    <a:lumOff val="5000"/>
                  </a:schemeClr>
                </a:solidFill>
              </a:rPr>
              <a:t>Marina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="" xmlns:a16="http://schemas.microsoft.com/office/drawing/2014/main" id="{EB7BE80E-1906-44AF-8D58-74D47393D1FD}"/>
              </a:ext>
            </a:extLst>
          </p:cNvPr>
          <p:cNvSpPr/>
          <p:nvPr/>
        </p:nvSpPr>
        <p:spPr>
          <a:xfrm>
            <a:off x="5535250" y="1806207"/>
            <a:ext cx="1254867" cy="40556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>
                    <a:lumMod val="95000"/>
                    <a:lumOff val="5000"/>
                  </a:schemeClr>
                </a:solidFill>
              </a:rPr>
              <a:t>Bolacha</a:t>
            </a:r>
          </a:p>
        </p:txBody>
      </p:sp>
      <p:sp>
        <p:nvSpPr>
          <p:cNvPr id="20" name="Retângulo Arredondado 5">
            <a:extLst>
              <a:ext uri="{FF2B5EF4-FFF2-40B4-BE49-F238E27FC236}">
                <a16:creationId xmlns="" xmlns:a16="http://schemas.microsoft.com/office/drawing/2014/main" id="{1C318F38-090C-45AE-ADE4-9C8223B89047}"/>
              </a:ext>
            </a:extLst>
          </p:cNvPr>
          <p:cNvSpPr/>
          <p:nvPr/>
        </p:nvSpPr>
        <p:spPr>
          <a:xfrm rot="558941">
            <a:off x="8982343" y="4986495"/>
            <a:ext cx="3053460" cy="594424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Resolva as atividades em seu caderno</a:t>
            </a:r>
          </a:p>
        </p:txBody>
      </p:sp>
    </p:spTree>
    <p:extLst>
      <p:ext uri="{BB962C8B-B14F-4D97-AF65-F5344CB8AC3E}">
        <p14:creationId xmlns:p14="http://schemas.microsoft.com/office/powerpoint/2010/main" val="46279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95156" y="1350818"/>
            <a:ext cx="8624454" cy="37850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HÁ NECESSIDADE DE REALIZAR A IMPRESSÃO DESTE</a:t>
            </a:r>
          </a:p>
          <a:p>
            <a:pPr marL="0" indent="0">
              <a:buNone/>
            </a:pPr>
            <a:r>
              <a:rPr lang="pt-BR" sz="1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MATERIAL. </a:t>
            </a:r>
            <a:endParaRPr lang="pt-BR" sz="1800" b="1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800" b="1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8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pt-BR" sz="1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ATIVIDADES NÃO SÃO OBRIGATÓRIAS. </a:t>
            </a:r>
          </a:p>
          <a:p>
            <a:pPr marL="0" indent="0">
              <a:buNone/>
            </a:pPr>
            <a:endParaRPr lang="pt-BR" sz="1800" b="1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OS(AS) ALUNOS (AS) IRÃO REVER ESTAS ATIVIDADES NA VOLTA</a:t>
            </a:r>
          </a:p>
          <a:p>
            <a:pPr marL="0" indent="0">
              <a:buNone/>
            </a:pPr>
            <a:r>
              <a:rPr lang="pt-BR" sz="1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ÀS AULAS</a:t>
            </a:r>
            <a:r>
              <a:rPr lang="pt-BR" sz="1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6" name="Picture 2" descr="Animadora con megáfono">
            <a:extLst>
              <a:ext uri="{FF2B5EF4-FFF2-40B4-BE49-F238E27FC236}">
                <a16:creationId xmlns="" xmlns:a16="http://schemas.microsoft.com/office/drawing/2014/main" id="{156FF151-6DD4-412A-8B92-3F7FC7B7E6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3" y="950754"/>
            <a:ext cx="2445456" cy="275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169F40CC-0301-4515-84CE-07FBFB8664C2}"/>
              </a:ext>
            </a:extLst>
          </p:cNvPr>
          <p:cNvSpPr/>
          <p:nvPr/>
        </p:nvSpPr>
        <p:spPr>
          <a:xfrm rot="20589152">
            <a:off x="3006329" y="883498"/>
            <a:ext cx="407836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92AA4C"/>
                </a:solidFill>
                <a:effectLst>
                  <a:outerShdw blurRad="12700" dist="38100" dir="2700000" algn="tl" rotWithShape="0">
                    <a:srgbClr val="92AA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ATENÇÃO!!!</a:t>
            </a:r>
          </a:p>
        </p:txBody>
      </p:sp>
      <p:sp>
        <p:nvSpPr>
          <p:cNvPr id="7" name="Seta para a direita 7">
            <a:extLst>
              <a:ext uri="{FF2B5EF4-FFF2-40B4-BE49-F238E27FC236}">
                <a16:creationId xmlns="" xmlns:a16="http://schemas.microsoft.com/office/drawing/2014/main" id="{16740D4C-4E1E-486A-8A6B-EC798A1D0AA2}"/>
              </a:ext>
            </a:extLst>
          </p:cNvPr>
          <p:cNvSpPr/>
          <p:nvPr/>
        </p:nvSpPr>
        <p:spPr>
          <a:xfrm>
            <a:off x="8101959" y="6056983"/>
            <a:ext cx="1524000" cy="764593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PRÓXIMA</a:t>
            </a:r>
          </a:p>
        </p:txBody>
      </p:sp>
      <p:pic>
        <p:nvPicPr>
          <p:cNvPr id="1030" name="Picture 6" descr="Image associée em 2020 (com imagens) | Emoticons engraçados ...">
            <a:extLst>
              <a:ext uri="{FF2B5EF4-FFF2-40B4-BE49-F238E27FC236}">
                <a16:creationId xmlns="" xmlns:a16="http://schemas.microsoft.com/office/drawing/2014/main" id="{85EB9E66-0339-4559-8D5F-AE0E07B6BE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651" y="4078190"/>
            <a:ext cx="1303939" cy="130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57043548-C78B-420F-B06A-3F3E26EE974B}"/>
              </a:ext>
            </a:extLst>
          </p:cNvPr>
          <p:cNvSpPr txBox="1"/>
          <p:nvPr/>
        </p:nvSpPr>
        <p:spPr>
          <a:xfrm rot="16200000" flipH="1" flipV="1">
            <a:off x="8553917" y="3445094"/>
            <a:ext cx="69780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Imagem disponível em: 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4"/>
              </a:rPr>
              <a:t>https://m.gifanimados.com/Gifs-Tecnologia/Animaciones-Equipos-Sonido/Megafonos/Animadora-Con-Megafono-90620.php</a:t>
            </a: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BF850443-80DF-4ACE-AE4D-50B4532F6100}"/>
              </a:ext>
            </a:extLst>
          </p:cNvPr>
          <p:cNvSpPr/>
          <p:nvPr/>
        </p:nvSpPr>
        <p:spPr>
          <a:xfrm>
            <a:off x="8309831" y="5308187"/>
            <a:ext cx="3313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5"/>
              </a:rPr>
              <a:t>https://br.pinterest.com/pin/265571709265294874/</a:t>
            </a:r>
            <a:endParaRPr kumimoji="0" lang="pt-BR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1BB67835-C594-470F-A44B-9FC74988EC98}"/>
              </a:ext>
            </a:extLst>
          </p:cNvPr>
          <p:cNvSpPr txBox="1"/>
          <p:nvPr/>
        </p:nvSpPr>
        <p:spPr>
          <a:xfrm>
            <a:off x="4591380" y="1911029"/>
            <a:ext cx="503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AOS PAIS, ALUNOS E/OU RESPONSÁVEIS;</a:t>
            </a:r>
          </a:p>
        </p:txBody>
      </p:sp>
      <p:sp>
        <p:nvSpPr>
          <p:cNvPr id="11" name="Seta: para a Direita 10">
            <a:extLst>
              <a:ext uri="{FF2B5EF4-FFF2-40B4-BE49-F238E27FC236}">
                <a16:creationId xmlns="" xmlns:a16="http://schemas.microsoft.com/office/drawing/2014/main" id="{D17DF813-2952-490D-8E87-3D125C15BEFC}"/>
              </a:ext>
            </a:extLst>
          </p:cNvPr>
          <p:cNvSpPr/>
          <p:nvPr/>
        </p:nvSpPr>
        <p:spPr>
          <a:xfrm rot="10800000">
            <a:off x="2133600" y="5913371"/>
            <a:ext cx="1524000" cy="682487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hlinkClick r:id="rId6" action="ppaction://hlinksldjump"/>
            <a:extLst>
              <a:ext uri="{FF2B5EF4-FFF2-40B4-BE49-F238E27FC236}">
                <a16:creationId xmlns="" xmlns:a16="http://schemas.microsoft.com/office/drawing/2014/main" id="{0A70E894-EF2F-44DD-8BF1-BA074715D877}"/>
              </a:ext>
            </a:extLst>
          </p:cNvPr>
          <p:cNvSpPr txBox="1"/>
          <p:nvPr/>
        </p:nvSpPr>
        <p:spPr>
          <a:xfrm>
            <a:off x="2337549" y="606994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ANTERIOR</a:t>
            </a:r>
          </a:p>
        </p:txBody>
      </p:sp>
    </p:spTree>
    <p:extLst>
      <p:ext uri="{BB962C8B-B14F-4D97-AF65-F5344CB8AC3E}">
        <p14:creationId xmlns:p14="http://schemas.microsoft.com/office/powerpoint/2010/main" val="237782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inho vertical 1"/>
          <p:cNvSpPr/>
          <p:nvPr/>
        </p:nvSpPr>
        <p:spPr>
          <a:xfrm>
            <a:off x="1932709" y="644236"/>
            <a:ext cx="9673936" cy="5299364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OLÁ, QUERIDA CRIANÇA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pt-BR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PREPARAMOS 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 MUITO CARINHO MAIS ALGUMAS ATIVIDADES PARA QUE VOCÊ POSSA REALIZÁ-LAS EM CASA E, ASSIM, FICARMOS PERTINHO NESTE PERÍODO DE ISOLAMENTO SOCIAL. </a:t>
            </a:r>
            <a:endParaRPr lang="pt-BR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SENHORES RESPONSÁVEIS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pt-BR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CRIANÇA PRECISARÁ DE SEU AUXÍLIO PARA ACOMPANHÁ-LA NA REALIZAÇÃO DESTAS ATIVIDADES E </a:t>
            </a:r>
            <a:r>
              <a:rPr lang="pt-BR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REALIZAR A LEITURA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TODO O MATERIAL.</a:t>
            </a:r>
          </a:p>
          <a:p>
            <a:pPr algn="just"/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HÁ NECESSIDADE DE REALIZAR A IMPRESSÃO DESTE MATERIAL. AS ATIVIDADES </a:t>
            </a:r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SÃO OBRIGATÓRIAS. 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ALUNOS IRÃO REVER ESTAS ATIVIDADES NA VOLTA ÀS AULAS. </a:t>
            </a:r>
          </a:p>
          <a:p>
            <a:pPr algn="just"/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 COMEÇAR!</a:t>
            </a:r>
          </a:p>
        </p:txBody>
      </p:sp>
      <p:pic>
        <p:nvPicPr>
          <p:cNvPr id="2050" name="Picture 2" descr="Professor De Desenho Animado, Ilustração, Personagens De Desenho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07185"/>
            <a:ext cx="1932710" cy="193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229165" y="5639896"/>
            <a:ext cx="21618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50" dirty="0"/>
              <a:t>Fonte da imagem: </a:t>
            </a:r>
            <a:r>
              <a:rPr lang="pt-BR" sz="1050" dirty="0" err="1"/>
              <a:t>pt</a:t>
            </a:r>
            <a:r>
              <a:rPr lang="pt-BR" sz="1050" dirty="0"/>
              <a:t>. Pngtree.com</a:t>
            </a:r>
          </a:p>
        </p:txBody>
      </p:sp>
    </p:spTree>
    <p:extLst>
      <p:ext uri="{BB962C8B-B14F-4D97-AF65-F5344CB8AC3E}">
        <p14:creationId xmlns:p14="http://schemas.microsoft.com/office/powerpoint/2010/main" val="140962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206881" y="6160817"/>
            <a:ext cx="6765142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http://www5.ensp.fiocruz.br/biblioteca/dados/txt_131368485.pdf</a:t>
            </a:r>
            <a:r>
              <a: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tângulo de cantos arredondados 12">
            <a:extLst>
              <a:ext uri="{FF2B5EF4-FFF2-40B4-BE49-F238E27FC236}">
                <a16:creationId xmlns="" xmlns:a16="http://schemas.microsoft.com/office/drawing/2014/main" id="{B2074943-4826-4A9C-83A9-B848BE665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0163" y="347730"/>
            <a:ext cx="6366412" cy="68255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pt-BR" sz="1800" dirty="0" smtClean="0">
                <a:ln w="0"/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Faça a leitura da Cartilha “ Vamos combater a Dengue”  no link </a:t>
            </a:r>
            <a:r>
              <a:rPr lang="pt-BR" sz="1800" dirty="0" smtClean="0">
                <a:ln w="0"/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abaixo:</a:t>
            </a:r>
            <a:endParaRPr lang="pt-BR" sz="1800" dirty="0">
              <a:ln w="0"/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ângulo Arredondado 2">
            <a:extLst>
              <a:ext uri="{FF2B5EF4-FFF2-40B4-BE49-F238E27FC236}">
                <a16:creationId xmlns="" xmlns:a16="http://schemas.microsoft.com/office/drawing/2014/main" id="{6CDADFC9-2EEA-4BBA-909B-F1574F161079}"/>
              </a:ext>
            </a:extLst>
          </p:cNvPr>
          <p:cNvSpPr/>
          <p:nvPr/>
        </p:nvSpPr>
        <p:spPr>
          <a:xfrm>
            <a:off x="724894" y="347730"/>
            <a:ext cx="756175" cy="68255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809" y="1161434"/>
            <a:ext cx="3552825" cy="4868236"/>
          </a:xfrm>
          <a:prstGeom prst="rect">
            <a:avLst/>
          </a:prstGeom>
        </p:spPr>
      </p:pic>
      <p:sp>
        <p:nvSpPr>
          <p:cNvPr id="14" name="Seta para a Direita 11">
            <a:hlinkClick r:id="" action="ppaction://hlinkshowjump?jump=nextslide"/>
          </p:cNvPr>
          <p:cNvSpPr/>
          <p:nvPr/>
        </p:nvSpPr>
        <p:spPr>
          <a:xfrm>
            <a:off x="8412963" y="6011429"/>
            <a:ext cx="733779" cy="668107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73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de cantos arredondados 12">
            <a:extLst>
              <a:ext uri="{FF2B5EF4-FFF2-40B4-BE49-F238E27FC236}">
                <a16:creationId xmlns="" xmlns:a16="http://schemas.microsoft.com/office/drawing/2014/main" id="{B2074943-4826-4A9C-83A9-B848BE6650BF}"/>
              </a:ext>
            </a:extLst>
          </p:cNvPr>
          <p:cNvSpPr/>
          <p:nvPr/>
        </p:nvSpPr>
        <p:spPr>
          <a:xfrm>
            <a:off x="1245704" y="430740"/>
            <a:ext cx="8416911" cy="5858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ln w="0"/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 a capa da cartilha abaixo "Vamos combater a Dengue”, </a:t>
            </a:r>
            <a:r>
              <a:rPr lang="pt-BR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entrevista exclusiva  é  com  quem</a:t>
            </a:r>
            <a:r>
              <a:rPr lang="pt-BR" dirty="0" smtClean="0">
                <a:ln w="0"/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Escreva no seu caderno ou em uma folha.</a:t>
            </a:r>
            <a:endParaRPr lang="pt-BR" dirty="0">
              <a:ln w="0"/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tângulo Arredondado 2">
            <a:extLst>
              <a:ext uri="{FF2B5EF4-FFF2-40B4-BE49-F238E27FC236}">
                <a16:creationId xmlns="" xmlns:a16="http://schemas.microsoft.com/office/drawing/2014/main" id="{6CDADFC9-2EEA-4BBA-909B-F1574F161079}"/>
              </a:ext>
            </a:extLst>
          </p:cNvPr>
          <p:cNvSpPr/>
          <p:nvPr/>
        </p:nvSpPr>
        <p:spPr>
          <a:xfrm>
            <a:off x="413060" y="415993"/>
            <a:ext cx="680636" cy="5858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pt-BR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tângulo de cantos arredondados 5">
            <a:extLst>
              <a:ext uri="{FF2B5EF4-FFF2-40B4-BE49-F238E27FC236}">
                <a16:creationId xmlns="" xmlns:a16="http://schemas.microsoft.com/office/drawing/2014/main" id="{237C4105-63D8-4010-953D-3502B85F888F}"/>
              </a:ext>
            </a:extLst>
          </p:cNvPr>
          <p:cNvSpPr/>
          <p:nvPr/>
        </p:nvSpPr>
        <p:spPr>
          <a:xfrm>
            <a:off x="8553807" y="3342630"/>
            <a:ext cx="2263239" cy="4589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Mosquito </a:t>
            </a:r>
            <a:r>
              <a:rPr lang="pt-BR" dirty="0" smtClean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Pernilongo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="" xmlns:a16="http://schemas.microsoft.com/office/drawing/2014/main" id="{8A9CD74B-2704-433C-B4CB-D548214E59A0}"/>
              </a:ext>
            </a:extLst>
          </p:cNvPr>
          <p:cNvSpPr/>
          <p:nvPr/>
        </p:nvSpPr>
        <p:spPr>
          <a:xfrm>
            <a:off x="7742747" y="3259240"/>
            <a:ext cx="609603" cy="53464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8" name="Retângulo de cantos arredondados 6">
            <a:extLst>
              <a:ext uri="{FF2B5EF4-FFF2-40B4-BE49-F238E27FC236}">
                <a16:creationId xmlns="" xmlns:a16="http://schemas.microsoft.com/office/drawing/2014/main" id="{4C3D7A20-40E2-4A71-B52B-0D311A313441}"/>
              </a:ext>
            </a:extLst>
          </p:cNvPr>
          <p:cNvSpPr/>
          <p:nvPr/>
        </p:nvSpPr>
        <p:spPr>
          <a:xfrm>
            <a:off x="8526791" y="2669410"/>
            <a:ext cx="2290255" cy="4678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Mosquito da </a:t>
            </a:r>
            <a:r>
              <a:rPr lang="pt-BR" dirty="0" smtClean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dengue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="" xmlns:a16="http://schemas.microsoft.com/office/drawing/2014/main" id="{22952138-4573-4E8A-A18C-7C590F38CB69}"/>
              </a:ext>
            </a:extLst>
          </p:cNvPr>
          <p:cNvSpPr/>
          <p:nvPr/>
        </p:nvSpPr>
        <p:spPr>
          <a:xfrm>
            <a:off x="7742747" y="2602579"/>
            <a:ext cx="609603" cy="53464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20" name="Retângulo de cantos arredondados 8">
            <a:extLst>
              <a:ext uri="{FF2B5EF4-FFF2-40B4-BE49-F238E27FC236}">
                <a16:creationId xmlns="" xmlns:a16="http://schemas.microsoft.com/office/drawing/2014/main" id="{A2834C16-5CDA-4669-87B5-60A052EC4E4C}"/>
              </a:ext>
            </a:extLst>
          </p:cNvPr>
          <p:cNvSpPr/>
          <p:nvPr/>
        </p:nvSpPr>
        <p:spPr>
          <a:xfrm>
            <a:off x="8526791" y="1920100"/>
            <a:ext cx="2271647" cy="4678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Mosquito borrachudo 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="" xmlns:a16="http://schemas.microsoft.com/office/drawing/2014/main" id="{9BB840C8-3E1E-4DDD-AB3A-8F2221BA15A4}"/>
              </a:ext>
            </a:extLst>
          </p:cNvPr>
          <p:cNvSpPr/>
          <p:nvPr/>
        </p:nvSpPr>
        <p:spPr>
          <a:xfrm>
            <a:off x="7734339" y="1891314"/>
            <a:ext cx="618011" cy="53464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2" name="Retângulo de cantos arredondados 10">
            <a:extLst>
              <a:ext uri="{FF2B5EF4-FFF2-40B4-BE49-F238E27FC236}">
                <a16:creationId xmlns="" xmlns:a16="http://schemas.microsoft.com/office/drawing/2014/main" id="{2827AD42-EB25-42AD-9585-6848CBB7E6F1}"/>
              </a:ext>
            </a:extLst>
          </p:cNvPr>
          <p:cNvSpPr/>
          <p:nvPr/>
        </p:nvSpPr>
        <p:spPr>
          <a:xfrm>
            <a:off x="8526791" y="4011916"/>
            <a:ext cx="2299628" cy="4678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Mosquito </a:t>
            </a:r>
            <a:r>
              <a:rPr lang="pt-BR" dirty="0" err="1" smtClean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Coronavírus</a:t>
            </a:r>
            <a:endParaRPr lang="pt-BR" dirty="0">
              <a:ln w="0"/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Elipse 22">
            <a:extLst>
              <a:ext uri="{FF2B5EF4-FFF2-40B4-BE49-F238E27FC236}">
                <a16:creationId xmlns="" xmlns:a16="http://schemas.microsoft.com/office/drawing/2014/main" id="{9B633ADD-C096-4762-BCA7-00FBDE50D2C0}"/>
              </a:ext>
            </a:extLst>
          </p:cNvPr>
          <p:cNvSpPr/>
          <p:nvPr/>
        </p:nvSpPr>
        <p:spPr>
          <a:xfrm>
            <a:off x="7734338" y="3915902"/>
            <a:ext cx="609603" cy="53464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pic>
        <p:nvPicPr>
          <p:cNvPr id="25" name="Imagem 24" descr="Historia Infantil Sobre a Dengue para Imprimir">
            <a:extLst>
              <a:ext uri="{FF2B5EF4-FFF2-40B4-BE49-F238E27FC236}">
                <a16:creationId xmlns="" xmlns:a16="http://schemas.microsoft.com/office/drawing/2014/main" id="{E2F8CA29-BF6E-4B4F-9F11-BB095741BEB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3988" r="2516" b="2330"/>
          <a:stretch/>
        </p:blipFill>
        <p:spPr bwMode="auto">
          <a:xfrm>
            <a:off x="3169228" y="1454016"/>
            <a:ext cx="4062845" cy="43929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Seta: para a Direita 1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28DCB631-6F57-41C8-91DB-4EE4B5FF5D4C}"/>
              </a:ext>
            </a:extLst>
          </p:cNvPr>
          <p:cNvSpPr/>
          <p:nvPr/>
        </p:nvSpPr>
        <p:spPr>
          <a:xfrm>
            <a:off x="9034171" y="6202340"/>
            <a:ext cx="728870" cy="569639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: para Baixo 3">
            <a:hlinkClick r:id="rId5" action="ppaction://hlinksldjump"/>
            <a:extLst>
              <a:ext uri="{FF2B5EF4-FFF2-40B4-BE49-F238E27FC236}">
                <a16:creationId xmlns="" xmlns:a16="http://schemas.microsoft.com/office/drawing/2014/main" id="{E1DF8DEA-7FE6-486D-8317-4E484A94B289}"/>
              </a:ext>
            </a:extLst>
          </p:cNvPr>
          <p:cNvSpPr/>
          <p:nvPr/>
        </p:nvSpPr>
        <p:spPr>
          <a:xfrm rot="5400000">
            <a:off x="2139024" y="6087829"/>
            <a:ext cx="680636" cy="728870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354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de cantos arredondados 12"/>
          <p:cNvSpPr/>
          <p:nvPr/>
        </p:nvSpPr>
        <p:spPr>
          <a:xfrm>
            <a:off x="1466402" y="208693"/>
            <a:ext cx="7020373" cy="5916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pt-BR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acordo com o </a:t>
            </a:r>
            <a:r>
              <a:rPr lang="pt-BR" dirty="0" smtClean="0">
                <a:ln w="0"/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 abaixo, a </a:t>
            </a:r>
            <a:r>
              <a:rPr lang="pt-BR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dengue é </a:t>
            </a:r>
            <a:r>
              <a:rPr lang="pt-BR" dirty="0" smtClean="0">
                <a:ln w="0"/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transmitida pela picada de </a:t>
            </a:r>
            <a:r>
              <a:rPr lang="pt-BR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 mosquito </a:t>
            </a:r>
            <a:r>
              <a:rPr lang="pt-BR" dirty="0" smtClean="0">
                <a:ln w="0"/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chamado:   </a:t>
            </a:r>
            <a:endParaRPr lang="pt-BR" dirty="0">
              <a:ln w="0"/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ângulo de cantos arredondados 5"/>
          <p:cNvSpPr/>
          <p:nvPr/>
        </p:nvSpPr>
        <p:spPr>
          <a:xfrm>
            <a:off x="9461850" y="3789950"/>
            <a:ext cx="2211420" cy="4824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8836915" y="3748559"/>
            <a:ext cx="518532" cy="53576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7" name="Retângulo de cantos arredondados 6"/>
          <p:cNvSpPr/>
          <p:nvPr/>
        </p:nvSpPr>
        <p:spPr>
          <a:xfrm>
            <a:off x="9413775" y="2046037"/>
            <a:ext cx="2326438" cy="4639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Aedes aegypti.</a:t>
            </a:r>
          </a:p>
        </p:txBody>
      </p:sp>
      <p:sp>
        <p:nvSpPr>
          <p:cNvPr id="18" name="Elipse 17"/>
          <p:cNvSpPr/>
          <p:nvPr/>
        </p:nvSpPr>
        <p:spPr>
          <a:xfrm>
            <a:off x="8836915" y="2046037"/>
            <a:ext cx="504577" cy="46394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" name="Retângulo de cantos arredondados 8"/>
          <p:cNvSpPr/>
          <p:nvPr/>
        </p:nvSpPr>
        <p:spPr>
          <a:xfrm>
            <a:off x="9413775" y="2608052"/>
            <a:ext cx="2326438" cy="52390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Anopheles </a:t>
            </a:r>
            <a:r>
              <a:rPr lang="pt-BR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gambiae</a:t>
            </a:r>
            <a:r>
              <a:rPr lang="pt-BR" i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>
              <a:ln w="0"/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8852236" y="2626203"/>
            <a:ext cx="518532" cy="46581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1" name="Retângulo de cantos arredondados 10"/>
          <p:cNvSpPr/>
          <p:nvPr/>
        </p:nvSpPr>
        <p:spPr>
          <a:xfrm>
            <a:off x="9448272" y="3243276"/>
            <a:ext cx="2268929" cy="465811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Sciaridae</a:t>
            </a:r>
            <a:endParaRPr lang="pt-BR" dirty="0">
              <a:ln w="0"/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8852236" y="3208231"/>
            <a:ext cx="518532" cy="46581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2" name="Seta para a Direita 11">
            <a:hlinkClick r:id="" action="ppaction://hlinkshowjump?jump=nextslide"/>
          </p:cNvPr>
          <p:cNvSpPr/>
          <p:nvPr/>
        </p:nvSpPr>
        <p:spPr>
          <a:xfrm>
            <a:off x="10898585" y="6152444"/>
            <a:ext cx="733779" cy="668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>
            <a:hlinkClick r:id="" action="ppaction://hlinkshowjump?jump=previousslide"/>
          </p:cNvPr>
          <p:cNvSpPr/>
          <p:nvPr/>
        </p:nvSpPr>
        <p:spPr>
          <a:xfrm rot="5400000">
            <a:off x="453458" y="6047623"/>
            <a:ext cx="698892" cy="877748"/>
          </a:xfrm>
          <a:prstGeom prst="downArrow">
            <a:avLst>
              <a:gd name="adj1" fmla="val 50000"/>
              <a:gd name="adj2" fmla="val 48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Arredondado 22"/>
          <p:cNvSpPr/>
          <p:nvPr/>
        </p:nvSpPr>
        <p:spPr>
          <a:xfrm>
            <a:off x="587104" y="206063"/>
            <a:ext cx="685838" cy="59430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pt-BR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Imagem 28" descr="Historia Infantil Sobre a Dengue para Imprimir">
            <a:hlinkClick r:id="rId3"/>
            <a:extLst>
              <a:ext uri="{FF2B5EF4-FFF2-40B4-BE49-F238E27FC236}">
                <a16:creationId xmlns="" xmlns:a16="http://schemas.microsoft.com/office/drawing/2014/main" id="{E1783CA9-D9A1-48BC-AFDB-4ACF1A49B3A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" t="6404" r="8934" b="9925"/>
          <a:stretch/>
        </p:blipFill>
        <p:spPr bwMode="auto">
          <a:xfrm>
            <a:off x="1567404" y="1030827"/>
            <a:ext cx="6183819" cy="54625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236F959D-F33D-4A00-B930-DA2FDB7F36E6}"/>
              </a:ext>
            </a:extLst>
          </p:cNvPr>
          <p:cNvSpPr/>
          <p:nvPr/>
        </p:nvSpPr>
        <p:spPr>
          <a:xfrm rot="10800000" flipH="1" flipV="1">
            <a:off x="9461850" y="3807725"/>
            <a:ext cx="2092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Flebótomo </a:t>
            </a:r>
          </a:p>
        </p:txBody>
      </p:sp>
      <p:sp>
        <p:nvSpPr>
          <p:cNvPr id="25" name="Retângulo Arredondado 5">
            <a:extLst>
              <a:ext uri="{FF2B5EF4-FFF2-40B4-BE49-F238E27FC236}">
                <a16:creationId xmlns="" xmlns:a16="http://schemas.microsoft.com/office/drawing/2014/main" id="{CCCD6716-3027-4B8A-B289-69F0A898178F}"/>
              </a:ext>
            </a:extLst>
          </p:cNvPr>
          <p:cNvSpPr/>
          <p:nvPr/>
        </p:nvSpPr>
        <p:spPr>
          <a:xfrm rot="558941">
            <a:off x="8042478" y="5170560"/>
            <a:ext cx="3053460" cy="5944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Resolva as atividades em seu caderno</a:t>
            </a:r>
          </a:p>
        </p:txBody>
      </p:sp>
    </p:spTree>
    <p:extLst>
      <p:ext uri="{BB962C8B-B14F-4D97-AF65-F5344CB8AC3E}">
        <p14:creationId xmlns:p14="http://schemas.microsoft.com/office/powerpoint/2010/main" val="295788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2"/>
          <p:cNvSpPr/>
          <p:nvPr/>
        </p:nvSpPr>
        <p:spPr>
          <a:xfrm>
            <a:off x="2264591" y="296128"/>
            <a:ext cx="5694553" cy="5916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Procure no caça palavras o </a:t>
            </a:r>
            <a:r>
              <a:rPr lang="pt-BR" dirty="0" smtClean="0">
                <a:ln w="0"/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diminutivo das </a:t>
            </a:r>
            <a:r>
              <a:rPr lang="pt-BR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palavras abaixo. </a:t>
            </a:r>
          </a:p>
        </p:txBody>
      </p:sp>
      <p:sp>
        <p:nvSpPr>
          <p:cNvPr id="16" name="Seta para a Direita 15">
            <a:hlinkClick r:id="" action="ppaction://hlinkshowjump?jump=nextslide"/>
          </p:cNvPr>
          <p:cNvSpPr/>
          <p:nvPr/>
        </p:nvSpPr>
        <p:spPr>
          <a:xfrm>
            <a:off x="11219479" y="6236701"/>
            <a:ext cx="861181" cy="621299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Baixo 16">
            <a:hlinkClick r:id="" action="ppaction://hlinkshowjump?jump=previousslide"/>
          </p:cNvPr>
          <p:cNvSpPr/>
          <p:nvPr/>
        </p:nvSpPr>
        <p:spPr>
          <a:xfrm rot="5400000">
            <a:off x="541496" y="6069680"/>
            <a:ext cx="698892" cy="877748"/>
          </a:xfrm>
          <a:prstGeom prst="downArrow">
            <a:avLst>
              <a:gd name="adj1" fmla="val 50000"/>
              <a:gd name="adj2" fmla="val 4875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Arredondado 17"/>
          <p:cNvSpPr/>
          <p:nvPr/>
        </p:nvSpPr>
        <p:spPr>
          <a:xfrm>
            <a:off x="786953" y="296129"/>
            <a:ext cx="685838" cy="5916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pt-BR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="" xmlns:a16="http://schemas.microsoft.com/office/drawing/2014/main" id="{95CCE77D-03B9-4BBA-85D4-CFCFBDE8738E}"/>
              </a:ext>
            </a:extLst>
          </p:cNvPr>
          <p:cNvSpPr/>
          <p:nvPr/>
        </p:nvSpPr>
        <p:spPr>
          <a:xfrm>
            <a:off x="2264591" y="1770783"/>
            <a:ext cx="5384409" cy="41541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de cantos arredondados 12">
            <a:extLst>
              <a:ext uri="{FF2B5EF4-FFF2-40B4-BE49-F238E27FC236}">
                <a16:creationId xmlns="" xmlns:a16="http://schemas.microsoft.com/office/drawing/2014/main" id="{258D7F70-6CE4-4A21-BC19-0D59B866BD15}"/>
              </a:ext>
            </a:extLst>
          </p:cNvPr>
          <p:cNvSpPr/>
          <p:nvPr/>
        </p:nvSpPr>
        <p:spPr>
          <a:xfrm>
            <a:off x="4151831" y="1096501"/>
            <a:ext cx="1108323" cy="4655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Vaso</a:t>
            </a:r>
            <a:endParaRPr lang="pt-BR" sz="1600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tângulo de cantos arredondados 12">
            <a:extLst>
              <a:ext uri="{FF2B5EF4-FFF2-40B4-BE49-F238E27FC236}">
                <a16:creationId xmlns="" xmlns:a16="http://schemas.microsoft.com/office/drawing/2014/main" id="{90F628BF-6570-46C5-BD5E-8A1FF8E6F979}"/>
              </a:ext>
            </a:extLst>
          </p:cNvPr>
          <p:cNvSpPr/>
          <p:nvPr/>
        </p:nvSpPr>
        <p:spPr>
          <a:xfrm>
            <a:off x="6260809" y="1127549"/>
            <a:ext cx="912788" cy="4706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pt-BR" sz="1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ampa</a:t>
            </a:r>
            <a:endParaRPr lang="pt-BR" sz="1600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8" name="Tabela 57">
            <a:extLst>
              <a:ext uri="{FF2B5EF4-FFF2-40B4-BE49-F238E27FC236}">
                <a16:creationId xmlns="" xmlns:a16="http://schemas.microsoft.com/office/drawing/2014/main" id="{06448244-7EBE-4F42-93D2-A12325F4F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700287"/>
              </p:ext>
            </p:extLst>
          </p:nvPr>
        </p:nvGraphicFramePr>
        <p:xfrm>
          <a:off x="2917195" y="1859218"/>
          <a:ext cx="4256402" cy="4085039"/>
        </p:xfrm>
        <a:graphic>
          <a:graphicData uri="http://schemas.openxmlformats.org/drawingml/2006/table">
            <a:tbl>
              <a:tblPr firstRow="1" firstCol="1" bandRow="1"/>
              <a:tblGrid>
                <a:gridCol w="432876">
                  <a:extLst>
                    <a:ext uri="{9D8B030D-6E8A-4147-A177-3AD203B41FA5}">
                      <a16:colId xmlns="" xmlns:a16="http://schemas.microsoft.com/office/drawing/2014/main" val="1718609885"/>
                    </a:ext>
                  </a:extLst>
                </a:gridCol>
                <a:gridCol w="422272">
                  <a:extLst>
                    <a:ext uri="{9D8B030D-6E8A-4147-A177-3AD203B41FA5}">
                      <a16:colId xmlns="" xmlns:a16="http://schemas.microsoft.com/office/drawing/2014/main" val="479570346"/>
                    </a:ext>
                  </a:extLst>
                </a:gridCol>
                <a:gridCol w="434122">
                  <a:extLst>
                    <a:ext uri="{9D8B030D-6E8A-4147-A177-3AD203B41FA5}">
                      <a16:colId xmlns="" xmlns:a16="http://schemas.microsoft.com/office/drawing/2014/main" val="3118664111"/>
                    </a:ext>
                  </a:extLst>
                </a:gridCol>
                <a:gridCol w="397322">
                  <a:extLst>
                    <a:ext uri="{9D8B030D-6E8A-4147-A177-3AD203B41FA5}">
                      <a16:colId xmlns="" xmlns:a16="http://schemas.microsoft.com/office/drawing/2014/main" val="961048532"/>
                    </a:ext>
                  </a:extLst>
                </a:gridCol>
                <a:gridCol w="422272">
                  <a:extLst>
                    <a:ext uri="{9D8B030D-6E8A-4147-A177-3AD203B41FA5}">
                      <a16:colId xmlns="" xmlns:a16="http://schemas.microsoft.com/office/drawing/2014/main" val="1288976303"/>
                    </a:ext>
                  </a:extLst>
                </a:gridCol>
                <a:gridCol w="421649">
                  <a:extLst>
                    <a:ext uri="{9D8B030D-6E8A-4147-A177-3AD203B41FA5}">
                      <a16:colId xmlns="" xmlns:a16="http://schemas.microsoft.com/office/drawing/2014/main" val="1047567380"/>
                    </a:ext>
                  </a:extLst>
                </a:gridCol>
                <a:gridCol w="422272">
                  <a:extLst>
                    <a:ext uri="{9D8B030D-6E8A-4147-A177-3AD203B41FA5}">
                      <a16:colId xmlns="" xmlns:a16="http://schemas.microsoft.com/office/drawing/2014/main" val="3602906953"/>
                    </a:ext>
                  </a:extLst>
                </a:gridCol>
                <a:gridCol w="422272">
                  <a:extLst>
                    <a:ext uri="{9D8B030D-6E8A-4147-A177-3AD203B41FA5}">
                      <a16:colId xmlns="" xmlns:a16="http://schemas.microsoft.com/office/drawing/2014/main" val="166320510"/>
                    </a:ext>
                  </a:extLst>
                </a:gridCol>
                <a:gridCol w="422272">
                  <a:extLst>
                    <a:ext uri="{9D8B030D-6E8A-4147-A177-3AD203B41FA5}">
                      <a16:colId xmlns="" xmlns:a16="http://schemas.microsoft.com/office/drawing/2014/main" val="287844735"/>
                    </a:ext>
                  </a:extLst>
                </a:gridCol>
                <a:gridCol w="459073">
                  <a:extLst>
                    <a:ext uri="{9D8B030D-6E8A-4147-A177-3AD203B41FA5}">
                      <a16:colId xmlns="" xmlns:a16="http://schemas.microsoft.com/office/drawing/2014/main" val="1198391148"/>
                    </a:ext>
                  </a:extLst>
                </a:gridCol>
              </a:tblGrid>
              <a:tr h="47987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pt-BR" sz="16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18149451"/>
                  </a:ext>
                </a:extLst>
              </a:tr>
              <a:tr h="43391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pt-BR" sz="16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63607940"/>
                  </a:ext>
                </a:extLst>
              </a:tr>
              <a:tr h="47987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t-BR" sz="16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9174832"/>
                  </a:ext>
                </a:extLst>
              </a:tr>
              <a:tr h="42679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lang="pt-BR" sz="16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4760719"/>
                  </a:ext>
                </a:extLst>
              </a:tr>
              <a:tr h="47987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pt-BR" sz="16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42969937"/>
                  </a:ext>
                </a:extLst>
              </a:tr>
              <a:tr h="49543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Ç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pt-BR" sz="16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56427871"/>
                  </a:ext>
                </a:extLst>
              </a:tr>
              <a:tr h="49543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pt-BR" sz="16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5796071"/>
                  </a:ext>
                </a:extLst>
              </a:tr>
              <a:tr h="49543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1651203"/>
                  </a:ext>
                </a:extLst>
              </a:tr>
            </a:tbl>
          </a:graphicData>
        </a:graphic>
      </p:graphicFrame>
      <p:sp>
        <p:nvSpPr>
          <p:cNvPr id="24" name="Retângulo Arredondado 5">
            <a:extLst>
              <a:ext uri="{FF2B5EF4-FFF2-40B4-BE49-F238E27FC236}">
                <a16:creationId xmlns="" xmlns:a16="http://schemas.microsoft.com/office/drawing/2014/main" id="{69607344-5276-450B-863E-27EE56257A3C}"/>
              </a:ext>
            </a:extLst>
          </p:cNvPr>
          <p:cNvSpPr/>
          <p:nvPr/>
        </p:nvSpPr>
        <p:spPr>
          <a:xfrm rot="558941">
            <a:off x="7676976" y="5757718"/>
            <a:ext cx="3053460" cy="594424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Resolva as atividades em seu caderno</a:t>
            </a:r>
          </a:p>
        </p:txBody>
      </p:sp>
      <p:sp>
        <p:nvSpPr>
          <p:cNvPr id="34" name="Retângulo de cantos arredondados 12">
            <a:extLst>
              <a:ext uri="{FF2B5EF4-FFF2-40B4-BE49-F238E27FC236}">
                <a16:creationId xmlns="" xmlns:a16="http://schemas.microsoft.com/office/drawing/2014/main" id="{1F6F84CD-0309-48D3-B0EA-0DC124833272}"/>
              </a:ext>
            </a:extLst>
          </p:cNvPr>
          <p:cNvSpPr/>
          <p:nvPr/>
        </p:nvSpPr>
        <p:spPr>
          <a:xfrm>
            <a:off x="2264591" y="1127549"/>
            <a:ext cx="993563" cy="4706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Ovo</a:t>
            </a:r>
            <a:endParaRPr lang="pt-BR" sz="1600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80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2">
            <a:extLst>
              <a:ext uri="{FF2B5EF4-FFF2-40B4-BE49-F238E27FC236}">
                <a16:creationId xmlns="" xmlns:a16="http://schemas.microsoft.com/office/drawing/2014/main" id="{3988D82A-20EF-47A0-83B2-4E2F3F0095D0}"/>
              </a:ext>
            </a:extLst>
          </p:cNvPr>
          <p:cNvSpPr/>
          <p:nvPr/>
        </p:nvSpPr>
        <p:spPr>
          <a:xfrm>
            <a:off x="2335398" y="463460"/>
            <a:ext cx="6389343" cy="8603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Responda qual </a:t>
            </a:r>
            <a:r>
              <a:rPr lang="pt-BR" dirty="0" smtClean="0">
                <a:ln w="0"/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a </a:t>
            </a:r>
            <a:r>
              <a:rPr lang="pt-BR" dirty="0">
                <a:ln w="0"/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sílaba </a:t>
            </a:r>
            <a:r>
              <a:rPr lang="pt-BR" dirty="0" smtClean="0">
                <a:ln w="0"/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da </a:t>
            </a:r>
            <a:r>
              <a:rPr lang="pt-BR" dirty="0">
                <a:ln w="0"/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palavra  </a:t>
            </a:r>
            <a:r>
              <a:rPr lang="pt-BR" dirty="0" smtClean="0">
                <a:ln w="0"/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u="sng" dirty="0" smtClean="0">
                <a:ln w="0"/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BOLACHA</a:t>
            </a:r>
            <a:r>
              <a:rPr lang="pt-BR" b="1" u="sng" dirty="0">
                <a:ln w="0"/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b="1" u="sng" dirty="0">
              <a:solidFill>
                <a:schemeClr val="tx2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1527465" y="1839787"/>
            <a:ext cx="526122" cy="52934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" name="Retângulo de cantos arredondados 5"/>
          <p:cNvSpPr/>
          <p:nvPr/>
        </p:nvSpPr>
        <p:spPr>
          <a:xfrm>
            <a:off x="2061275" y="1866028"/>
            <a:ext cx="594782" cy="47594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</a:p>
        </p:txBody>
      </p:sp>
      <p:sp>
        <p:nvSpPr>
          <p:cNvPr id="5" name="Elipse 4"/>
          <p:cNvSpPr/>
          <p:nvPr/>
        </p:nvSpPr>
        <p:spPr>
          <a:xfrm>
            <a:off x="5322906" y="1831841"/>
            <a:ext cx="546847" cy="54431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" name="Retângulo de cantos arredondados 8"/>
          <p:cNvSpPr/>
          <p:nvPr/>
        </p:nvSpPr>
        <p:spPr>
          <a:xfrm>
            <a:off x="5876322" y="1839786"/>
            <a:ext cx="663606" cy="515682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 smtClean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</a:t>
            </a:r>
            <a:endParaRPr lang="pt-BR" sz="1600" dirty="0">
              <a:ln w="0"/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3360041" y="1870532"/>
            <a:ext cx="515677" cy="5133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Retângulo de cantos arredondados 8"/>
          <p:cNvSpPr/>
          <p:nvPr/>
        </p:nvSpPr>
        <p:spPr>
          <a:xfrm>
            <a:off x="3900154" y="1866028"/>
            <a:ext cx="571561" cy="517821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</a:p>
        </p:txBody>
      </p:sp>
      <p:sp>
        <p:nvSpPr>
          <p:cNvPr id="9" name="Elipse 8"/>
          <p:cNvSpPr/>
          <p:nvPr/>
        </p:nvSpPr>
        <p:spPr>
          <a:xfrm>
            <a:off x="7459745" y="1870224"/>
            <a:ext cx="559985" cy="51362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</a:p>
        </p:txBody>
      </p:sp>
      <p:sp>
        <p:nvSpPr>
          <p:cNvPr id="10" name="Retângulo de cantos arredondados 6"/>
          <p:cNvSpPr/>
          <p:nvPr/>
        </p:nvSpPr>
        <p:spPr>
          <a:xfrm>
            <a:off x="8019730" y="1867711"/>
            <a:ext cx="663607" cy="5187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</a:p>
        </p:txBody>
      </p:sp>
      <p:sp>
        <p:nvSpPr>
          <p:cNvPr id="11" name="Retângulo Arredondado 17"/>
          <p:cNvSpPr/>
          <p:nvPr/>
        </p:nvSpPr>
        <p:spPr>
          <a:xfrm>
            <a:off x="1244418" y="463638"/>
            <a:ext cx="790443" cy="8628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pt-BR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ângulo de cantos arredondados 12">
            <a:extLst>
              <a:ext uri="{FF2B5EF4-FFF2-40B4-BE49-F238E27FC236}">
                <a16:creationId xmlns="" xmlns:a16="http://schemas.microsoft.com/office/drawing/2014/main" id="{F60AEBF6-CA8B-4660-8BD7-F722E17DFD89}"/>
              </a:ext>
            </a:extLst>
          </p:cNvPr>
          <p:cNvSpPr/>
          <p:nvPr/>
        </p:nvSpPr>
        <p:spPr>
          <a:xfrm>
            <a:off x="2441446" y="3304625"/>
            <a:ext cx="6241891" cy="4024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Forme uma linda frase </a:t>
            </a:r>
            <a:r>
              <a:rPr lang="pt-BR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observando o </a:t>
            </a:r>
            <a:r>
              <a:rPr lang="pt-BR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desenho abaixo.</a:t>
            </a:r>
            <a:endParaRPr lang="pt-BR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tângulo Arredondado 17"/>
          <p:cNvSpPr/>
          <p:nvPr/>
        </p:nvSpPr>
        <p:spPr>
          <a:xfrm>
            <a:off x="1244417" y="3304625"/>
            <a:ext cx="790443" cy="4024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pt-BR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2F601DBF-8750-45F2-8DA4-7E25C17A2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950" y="3943745"/>
            <a:ext cx="3349997" cy="2182080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3186768" y="6125825"/>
            <a:ext cx="39062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https://www.youtube.com/watch?v=1H7WUsMj260</a:t>
            </a:r>
            <a:endParaRPr lang="pt-BR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tângulo Arredondado 5">
            <a:extLst>
              <a:ext uri="{FF2B5EF4-FFF2-40B4-BE49-F238E27FC236}">
                <a16:creationId xmlns="" xmlns:a16="http://schemas.microsoft.com/office/drawing/2014/main" id="{69607344-5276-450B-863E-27EE56257A3C}"/>
              </a:ext>
            </a:extLst>
          </p:cNvPr>
          <p:cNvSpPr/>
          <p:nvPr/>
        </p:nvSpPr>
        <p:spPr>
          <a:xfrm rot="558941">
            <a:off x="7156606" y="5828613"/>
            <a:ext cx="3053460" cy="594424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Resolva as atividades em seu caderno</a:t>
            </a:r>
          </a:p>
        </p:txBody>
      </p:sp>
      <p:sp>
        <p:nvSpPr>
          <p:cNvPr id="17" name="Seta para a Direita 37">
            <a:hlinkClick r:id="" action="ppaction://hlinkshowjump?jump=nextslide"/>
          </p:cNvPr>
          <p:cNvSpPr/>
          <p:nvPr/>
        </p:nvSpPr>
        <p:spPr>
          <a:xfrm>
            <a:off x="10745533" y="6100330"/>
            <a:ext cx="793446" cy="661078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Baixo 38">
            <a:hlinkClick r:id="" action="ppaction://hlinkshowjump?jump=previousslide"/>
          </p:cNvPr>
          <p:cNvSpPr/>
          <p:nvPr/>
        </p:nvSpPr>
        <p:spPr>
          <a:xfrm rot="5400000">
            <a:off x="482141" y="5828412"/>
            <a:ext cx="698892" cy="825659"/>
          </a:xfrm>
          <a:prstGeom prst="downArrow">
            <a:avLst>
              <a:gd name="adj1" fmla="val 50000"/>
              <a:gd name="adj2" fmla="val 4875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78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eta para a Direita 37">
            <a:hlinkClick r:id="" action="ppaction://hlinkshowjump?jump=nextslide"/>
          </p:cNvPr>
          <p:cNvSpPr/>
          <p:nvPr/>
        </p:nvSpPr>
        <p:spPr>
          <a:xfrm>
            <a:off x="11372795" y="6057833"/>
            <a:ext cx="793446" cy="729413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Seta para Baixo 38">
            <a:hlinkClick r:id="" action="ppaction://hlinkshowjump?jump=previousslide"/>
          </p:cNvPr>
          <p:cNvSpPr/>
          <p:nvPr/>
        </p:nvSpPr>
        <p:spPr>
          <a:xfrm rot="5400000">
            <a:off x="355325" y="5994450"/>
            <a:ext cx="698892" cy="825659"/>
          </a:xfrm>
          <a:prstGeom prst="downArrow">
            <a:avLst>
              <a:gd name="adj1" fmla="val 50000"/>
              <a:gd name="adj2" fmla="val 4875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Arredondado 39"/>
          <p:cNvSpPr/>
          <p:nvPr/>
        </p:nvSpPr>
        <p:spPr>
          <a:xfrm>
            <a:off x="361852" y="430136"/>
            <a:ext cx="685838" cy="53855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06</a:t>
            </a:r>
            <a:endParaRPr lang="pt-BR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="" xmlns:a16="http://schemas.microsoft.com/office/drawing/2014/main" id="{4172D6A9-D742-4234-9F35-9A4AF748D533}"/>
              </a:ext>
            </a:extLst>
          </p:cNvPr>
          <p:cNvSpPr/>
          <p:nvPr/>
        </p:nvSpPr>
        <p:spPr>
          <a:xfrm>
            <a:off x="1262130" y="1764407"/>
            <a:ext cx="9427336" cy="33742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1" name="Retângulo de cantos arredondados 12">
            <a:extLst>
              <a:ext uri="{FF2B5EF4-FFF2-40B4-BE49-F238E27FC236}">
                <a16:creationId xmlns="" xmlns:a16="http://schemas.microsoft.com/office/drawing/2014/main" id="{4BD46F95-9F79-4E69-90F4-2CCD00BEDBA6}"/>
              </a:ext>
            </a:extLst>
          </p:cNvPr>
          <p:cNvSpPr/>
          <p:nvPr/>
        </p:nvSpPr>
        <p:spPr>
          <a:xfrm>
            <a:off x="1262130" y="296854"/>
            <a:ext cx="9427336" cy="13436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 suas “ideias  brilhantes” Faça uma produção de texto sobre a dengue . Não esqueça de dar um título para sua história.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6F4F6866-7462-474F-A4DD-363B20A35C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55" r="7488"/>
          <a:stretch/>
        </p:blipFill>
        <p:spPr>
          <a:xfrm>
            <a:off x="2575775" y="1932070"/>
            <a:ext cx="2605826" cy="158847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C5BB6111-2E97-4AA4-9611-BC4A5A5592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17" t="9747" r="4090"/>
          <a:stretch/>
        </p:blipFill>
        <p:spPr>
          <a:xfrm>
            <a:off x="5181601" y="1932069"/>
            <a:ext cx="4064000" cy="1588479"/>
          </a:xfrm>
          <a:prstGeom prst="rect">
            <a:avLst/>
          </a:prstGeom>
        </p:spPr>
      </p:pic>
      <p:sp>
        <p:nvSpPr>
          <p:cNvPr id="18" name="Retângulo Arredondado 5">
            <a:extLst>
              <a:ext uri="{FF2B5EF4-FFF2-40B4-BE49-F238E27FC236}">
                <a16:creationId xmlns="" xmlns:a16="http://schemas.microsoft.com/office/drawing/2014/main" id="{5B6642B5-701D-4B13-9E2D-81D1B690D85C}"/>
              </a:ext>
            </a:extLst>
          </p:cNvPr>
          <p:cNvSpPr/>
          <p:nvPr/>
        </p:nvSpPr>
        <p:spPr>
          <a:xfrm rot="558941">
            <a:off x="7074030" y="5803118"/>
            <a:ext cx="3053460" cy="594424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Resolva as atividades em seu caderno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182670"/>
              </p:ext>
            </p:extLst>
          </p:nvPr>
        </p:nvGraphicFramePr>
        <p:xfrm>
          <a:off x="1625558" y="3598089"/>
          <a:ext cx="8529908" cy="14630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529908"/>
              </a:tblGrid>
              <a:tr h="318824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8824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18824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18824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6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ianças Brincando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36_TF03461883" id="{6449B3C5-2203-4501-962E-68B0116A1444}" vid="{0DA8D797-226C-44FE-AE98-F105D6E93FD8}"/>
    </a:ext>
  </a:extLst>
</a:theme>
</file>

<file path=ppt/theme/theme2.xml><?xml version="1.0" encoding="utf-8"?>
<a:theme xmlns:a="http://schemas.openxmlformats.org/drawingml/2006/main" name="Tema do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 de apresentação de educação com crianças brincando (ilustração com quadrinhos, widescreen)</Template>
  <TotalTime>281</TotalTime>
  <Words>591</Words>
  <Application>Microsoft Office PowerPoint</Application>
  <PresentationFormat>Widescreen</PresentationFormat>
  <Paragraphs>216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Century Gothic</vt:lpstr>
      <vt:lpstr>Euphemia</vt:lpstr>
      <vt:lpstr>Times New Roman</vt:lpstr>
      <vt:lpstr>Wingdings</vt:lpstr>
      <vt:lpstr>Crianças Brincando 16X9</vt:lpstr>
      <vt:lpstr>Apresentação do PowerPoint</vt:lpstr>
      <vt:lpstr>Apresentação do PowerPoint</vt:lpstr>
      <vt:lpstr>Apresentação do PowerPoint</vt:lpstr>
      <vt:lpstr>Faça a leitura da Cartilha “ Vamos combater a Dengue”  no link abaixo: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do Título</dc:title>
  <dc:creator>smec34</dc:creator>
  <cp:lastModifiedBy>smec01</cp:lastModifiedBy>
  <cp:revision>108</cp:revision>
  <dcterms:created xsi:type="dcterms:W3CDTF">2020-06-23T15:53:06Z</dcterms:created>
  <dcterms:modified xsi:type="dcterms:W3CDTF">2020-06-29T14:35:09Z</dcterms:modified>
</cp:coreProperties>
</file>