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97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6011-8EAD-4355-B617-F39C831A6E1F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55CBA-79DE-4CC5-BB03-53C118F8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92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C22904-49A8-410F-BCB2-4AA9414EE278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3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6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1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56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0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2498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04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9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02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0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1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8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0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8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9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34.png"/><Relationship Id="rId4" Type="http://schemas.openxmlformats.org/officeDocument/2006/relationships/image" Target="../media/image9.jpeg"/><Relationship Id="rId9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hyperlink" Target="https://escolaeducacao.com.br/brincadeiras-folclorica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hyperlink" Target="https://br.pinterest.com/pin/322851867023926436/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yQAsPl75iv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1.gif"/><Relationship Id="rId5" Type="http://schemas.openxmlformats.org/officeDocument/2006/relationships/image" Target="../media/image9.jpeg"/><Relationship Id="rId10" Type="http://schemas.openxmlformats.org/officeDocument/2006/relationships/image" Target="../media/image41.png"/><Relationship Id="rId4" Type="http://schemas.openxmlformats.org/officeDocument/2006/relationships/image" Target="../media/image8.gif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clipart.me/istock/blue-jay-on-bat-125864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48.png"/><Relationship Id="rId4" Type="http://schemas.openxmlformats.org/officeDocument/2006/relationships/image" Target="../media/image8.gif"/><Relationship Id="rId9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hyperlink" Target="https://www.culturamix.com/saude/culinaria/comidas-tipicas-do-folclore-brasileiro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3.png"/><Relationship Id="rId7" Type="http://schemas.openxmlformats.org/officeDocument/2006/relationships/image" Target="../media/image10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sneyclassicosshow.fandom.com/pt-br/wiki/A_pequena_sereia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hyperlink" Target="https://br.pinterest.com/pin/228417012338790539/" TargetMode="External"/><Relationship Id="rId4" Type="http://schemas.openxmlformats.org/officeDocument/2006/relationships/image" Target="../media/image8.gif"/><Relationship Id="rId9" Type="http://schemas.openxmlformats.org/officeDocument/2006/relationships/hyperlink" Target="https://www.youtube.com/watch?v=SN4UAh6Ewtg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7.jpeg"/><Relationship Id="rId7" Type="http://schemas.openxmlformats.org/officeDocument/2006/relationships/image" Target="../media/image1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hyperlink" Target="https://br.pinterest.com/erikafguilhermi/jesus-crian%C3%A7as/" TargetMode="External"/><Relationship Id="rId5" Type="http://schemas.openxmlformats.org/officeDocument/2006/relationships/image" Target="../media/image8.gif"/><Relationship Id="rId10" Type="http://schemas.openxmlformats.org/officeDocument/2006/relationships/hyperlink" Target="https://www.youtube.com/watch?v=Y3gKRtVg2HA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hyperlink" Target="https://www.pngwing.com/pt/free-png-nkfzi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s://www.youtube.com/watch?v=SIQ68s-DcDo" TargetMode="External"/><Relationship Id="rId4" Type="http://schemas.openxmlformats.org/officeDocument/2006/relationships/image" Target="../media/image9.jpeg"/><Relationship Id="rId9" Type="http://schemas.openxmlformats.org/officeDocument/2006/relationships/hyperlink" Target="https://www.youtube.com/watch?v=3dm6pq6akQI&amp;t=1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oficina-do-gif.blogspot.com/2013/03/oiseau-gif-vogel.html" TargetMode="External"/><Relationship Id="rId5" Type="http://schemas.openxmlformats.org/officeDocument/2006/relationships/image" Target="../media/image9.jpeg"/><Relationship Id="rId10" Type="http://schemas.openxmlformats.org/officeDocument/2006/relationships/hyperlink" Target="https://br.pinterest.com/pin/422845852508336446/" TargetMode="External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7.png"/><Relationship Id="rId5" Type="http://schemas.openxmlformats.org/officeDocument/2006/relationships/image" Target="../media/image10.jpeg"/><Relationship Id="rId10" Type="http://schemas.openxmlformats.org/officeDocument/2006/relationships/image" Target="../media/image16.png"/><Relationship Id="rId4" Type="http://schemas.openxmlformats.org/officeDocument/2006/relationships/image" Target="../media/image9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21.gif"/><Relationship Id="rId5" Type="http://schemas.openxmlformats.org/officeDocument/2006/relationships/image" Target="../media/image10.jpeg"/><Relationship Id="rId10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Brasão">
            <a:extLst>
              <a:ext uri="{FF2B5EF4-FFF2-40B4-BE49-F238E27FC236}">
                <a16:creationId xmlns:a16="http://schemas.microsoft.com/office/drawing/2014/main" xmlns="" id="{870E5E88-5B6F-4D95-BD27-2A50B2D215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0" y="371061"/>
            <a:ext cx="1457739" cy="14047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xmlns="" id="{FF64DFF3-DE4E-498A-9ABF-3EC02ABD2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6693" y="1895061"/>
            <a:ext cx="8574157" cy="4247989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Ensino Fundamental II</a:t>
            </a:r>
          </a:p>
          <a:p>
            <a:pPr algn="ctr">
              <a:lnSpc>
                <a:spcPct val="150000"/>
              </a:lnSpc>
            </a:pPr>
            <a:r>
              <a:rPr lang="pt-BR" sz="9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9º ano</a:t>
            </a:r>
          </a:p>
          <a:p>
            <a:pPr algn="ctr">
              <a:lnSpc>
                <a:spcPct val="150000"/>
              </a:lnSpc>
            </a:pPr>
            <a:r>
              <a:rPr lang="pt-BR" sz="9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Matemática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Secretaria Municipal de Educação e Cultura de Alfenas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algn="ctr">
              <a:lnSpc>
                <a:spcPct val="150000"/>
              </a:lnSpc>
            </a:pPr>
            <a:endParaRPr lang="pt-BR" sz="9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2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989">
            <a:off x="1627637" y="201819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C061CEA8-ACAE-470A-A6B7-2D020B7E0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195754"/>
            <a:ext cx="10512648" cy="410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94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82442D6-351A-4AF4-9C50-2464C544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027" y="1062558"/>
            <a:ext cx="10520917" cy="4198340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989">
            <a:off x="1627637" y="201819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3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87C1E3E5-3D13-469F-8E4B-E32653F0B5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060174"/>
            <a:ext cx="10512648" cy="4177576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561085" y="77698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28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36A147E-5D89-4A1E-ACCA-75CD50D4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858423"/>
            <a:ext cx="10512648" cy="238639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389746" y="39990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F681A2FD-3EC7-45CD-AD38-F65C1343B8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6" y="3140765"/>
            <a:ext cx="10512648" cy="21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FB155DAA-97F4-4608-988D-D53381510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5" y="2652680"/>
            <a:ext cx="9609279" cy="2629527"/>
          </a:xfrm>
          <a:prstGeom prst="rect">
            <a:avLst/>
          </a:prstGeom>
        </p:spPr>
      </p:pic>
      <p:pic>
        <p:nvPicPr>
          <p:cNvPr id="22" name="Picture 2" descr="animada">
            <a:extLst>
              <a:ext uri="{FF2B5EF4-FFF2-40B4-BE49-F238E27FC236}">
                <a16:creationId xmlns:a16="http://schemas.microsoft.com/office/drawing/2014/main" xmlns="" id="{B216C8BE-4F4C-4BD4-998A-1B50C29ACF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829" y="2244423"/>
            <a:ext cx="1658743" cy="314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82A2219E-96F4-4113-8A51-F76503314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7010" y="861041"/>
            <a:ext cx="10283686" cy="21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8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05F21B6-1F83-40D6-AE34-061F8FB0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738888"/>
            <a:ext cx="10512648" cy="455809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561085" y="77698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C03C8722-908D-41CA-8829-65769BCEC00F}"/>
              </a:ext>
            </a:extLst>
          </p:cNvPr>
          <p:cNvSpPr txBox="1"/>
          <p:nvPr/>
        </p:nvSpPr>
        <p:spPr>
          <a:xfrm>
            <a:off x="7957208" y="4835323"/>
            <a:ext cx="3639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https://escolaeducacao.com.br/brincadeiras-folcloricas/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989432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319041"/>
            <a:ext cx="1092256" cy="99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561085" y="77698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365734C0-5370-422A-872F-C060AFE2A11E}"/>
              </a:ext>
            </a:extLst>
          </p:cNvPr>
          <p:cNvSpPr txBox="1"/>
          <p:nvPr/>
        </p:nvSpPr>
        <p:spPr>
          <a:xfrm>
            <a:off x="2761284" y="106703"/>
            <a:ext cx="61821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</a:t>
            </a:r>
          </a:p>
        </p:txBody>
      </p:sp>
      <p:sp>
        <p:nvSpPr>
          <p:cNvPr id="24" name="Retângulo de cantos arredondados 3">
            <a:extLst>
              <a:ext uri="{FF2B5EF4-FFF2-40B4-BE49-F238E27FC236}">
                <a16:creationId xmlns:a16="http://schemas.microsoft.com/office/drawing/2014/main" xmlns="" id="{0DA4B215-2537-40F4-A04E-BCF79126C904}"/>
              </a:ext>
            </a:extLst>
          </p:cNvPr>
          <p:cNvSpPr/>
          <p:nvPr/>
        </p:nvSpPr>
        <p:spPr>
          <a:xfrm>
            <a:off x="2129767" y="2462315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450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702012AD-954E-4DC8-ADF9-1AE3443DE591}"/>
              </a:ext>
            </a:extLst>
          </p:cNvPr>
          <p:cNvSpPr/>
          <p:nvPr/>
        </p:nvSpPr>
        <p:spPr>
          <a:xfrm>
            <a:off x="1367093" y="2462315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6" name="Retângulo de cantos arredondados 5">
            <a:extLst>
              <a:ext uri="{FF2B5EF4-FFF2-40B4-BE49-F238E27FC236}">
                <a16:creationId xmlns:a16="http://schemas.microsoft.com/office/drawing/2014/main" xmlns="" id="{5C7C4489-950F-43EE-9E1B-88B9481A861D}"/>
              </a:ext>
            </a:extLst>
          </p:cNvPr>
          <p:cNvSpPr/>
          <p:nvPr/>
        </p:nvSpPr>
        <p:spPr>
          <a:xfrm>
            <a:off x="1939078" y="3458221"/>
            <a:ext cx="1120947" cy="52441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750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612DB37E-22C2-45A6-8505-0A2F01F05F41}"/>
              </a:ext>
            </a:extLst>
          </p:cNvPr>
          <p:cNvSpPr/>
          <p:nvPr/>
        </p:nvSpPr>
        <p:spPr>
          <a:xfrm>
            <a:off x="1318607" y="3420908"/>
            <a:ext cx="762673" cy="50563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8" name="Retângulo de cantos arredondados 3">
            <a:extLst>
              <a:ext uri="{FF2B5EF4-FFF2-40B4-BE49-F238E27FC236}">
                <a16:creationId xmlns:a16="http://schemas.microsoft.com/office/drawing/2014/main" xmlns="" id="{FC78A2BA-A3DB-4172-8739-24DDC008DFA6}"/>
              </a:ext>
            </a:extLst>
          </p:cNvPr>
          <p:cNvSpPr/>
          <p:nvPr/>
        </p:nvSpPr>
        <p:spPr>
          <a:xfrm>
            <a:off x="4948777" y="2500002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950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xmlns="" id="{27C11D57-85BD-45EF-B51F-FB578E1FBA66}"/>
              </a:ext>
            </a:extLst>
          </p:cNvPr>
          <p:cNvSpPr/>
          <p:nvPr/>
        </p:nvSpPr>
        <p:spPr>
          <a:xfrm>
            <a:off x="4186103" y="250000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0" name="Retângulo de cantos arredondados 3">
            <a:extLst>
              <a:ext uri="{FF2B5EF4-FFF2-40B4-BE49-F238E27FC236}">
                <a16:creationId xmlns:a16="http://schemas.microsoft.com/office/drawing/2014/main" xmlns="" id="{33FE6565-BEC0-4FCD-A883-CEA870026116}"/>
              </a:ext>
            </a:extLst>
          </p:cNvPr>
          <p:cNvSpPr/>
          <p:nvPr/>
        </p:nvSpPr>
        <p:spPr>
          <a:xfrm>
            <a:off x="4988245" y="3424343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1050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97ACB346-89D0-40E7-8C4E-0B8843AE6191}"/>
              </a:ext>
            </a:extLst>
          </p:cNvPr>
          <p:cNvSpPr/>
          <p:nvPr/>
        </p:nvSpPr>
        <p:spPr>
          <a:xfrm>
            <a:off x="4225571" y="3424343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8FE2754-CFF6-4CFC-A951-395E8D4BF12C}"/>
              </a:ext>
            </a:extLst>
          </p:cNvPr>
          <p:cNvSpPr txBox="1"/>
          <p:nvPr/>
        </p:nvSpPr>
        <p:spPr>
          <a:xfrm>
            <a:off x="1269551" y="1231526"/>
            <a:ext cx="730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Guilherme construiu uma pipa conforme a figura ao lado.</a:t>
            </a:r>
          </a:p>
          <a:p>
            <a:r>
              <a:rPr lang="pt-BR" b="1" dirty="0">
                <a:solidFill>
                  <a:srgbClr val="663300"/>
                </a:solidFill>
              </a:rPr>
              <a:t>Quantos centímetros quadrados de papel de seda serão</a:t>
            </a:r>
          </a:p>
          <a:p>
            <a:r>
              <a:rPr lang="pt-BR" b="1" dirty="0">
                <a:solidFill>
                  <a:srgbClr val="663300"/>
                </a:solidFill>
              </a:rPr>
              <a:t>necessários para construir a pipa?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1CA188AC-2CCC-4E06-8062-2206F542AA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2506" y="1859137"/>
            <a:ext cx="3999438" cy="33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aixe Projeto Da Beira Com Crianças Lendo E Fazendo Dever De Casa ...">
            <a:extLst>
              <a:ext uri="{FF2B5EF4-FFF2-40B4-BE49-F238E27FC236}">
                <a16:creationId xmlns:a16="http://schemas.microsoft.com/office/drawing/2014/main" xmlns="" id="{AAEE2364-6F9B-4B74-9804-5B7AA0B15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23" y="1094882"/>
            <a:ext cx="7811451" cy="427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4365A93-3BEF-4587-876B-4E280D8230A6}"/>
              </a:ext>
            </a:extLst>
          </p:cNvPr>
          <p:cNvSpPr txBox="1"/>
          <p:nvPr/>
        </p:nvSpPr>
        <p:spPr>
          <a:xfrm>
            <a:off x="3847112" y="2651545"/>
            <a:ext cx="5406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Sugestão de videoaula para a atividade I do slide anterior: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61AE08B-0249-435C-9A79-A0E1B92D30A9}"/>
              </a:ext>
            </a:extLst>
          </p:cNvPr>
          <p:cNvSpPr txBox="1"/>
          <p:nvPr/>
        </p:nvSpPr>
        <p:spPr>
          <a:xfrm>
            <a:off x="3676345" y="3271656"/>
            <a:ext cx="6178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https://www.youtube.com/watch?v=yQAsPl75ivI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E2022E-4A9F-4B18-A222-DF92AD9614DF}"/>
              </a:ext>
            </a:extLst>
          </p:cNvPr>
          <p:cNvSpPr txBox="1"/>
          <p:nvPr/>
        </p:nvSpPr>
        <p:spPr>
          <a:xfrm>
            <a:off x="4905425" y="3811410"/>
            <a:ext cx="3290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Copie o link acima para assistir à aula no </a:t>
            </a:r>
            <a:r>
              <a:rPr lang="pt-BR" b="1" dirty="0" err="1">
                <a:solidFill>
                  <a:srgbClr val="663300"/>
                </a:solidFill>
              </a:rPr>
              <a:t>youtube</a:t>
            </a:r>
            <a:r>
              <a:rPr lang="pt-BR" b="1" dirty="0">
                <a:solidFill>
                  <a:srgbClr val="663300"/>
                </a:solidFill>
              </a:rPr>
              <a:t>. 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1A489B5A-D873-4061-8266-2C5E70DFB8D5}"/>
              </a:ext>
            </a:extLst>
          </p:cNvPr>
          <p:cNvSpPr txBox="1"/>
          <p:nvPr/>
        </p:nvSpPr>
        <p:spPr>
          <a:xfrm rot="5400000">
            <a:off x="8876429" y="4921532"/>
            <a:ext cx="617855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https://br.pinterest.com/pin/322851867023926436/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0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AC271DA6-E4AE-4DF3-8695-F5F02032C5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201781"/>
            <a:ext cx="10512648" cy="40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0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4819675-A6F8-452A-B690-D76E0FC8B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874552"/>
            <a:ext cx="10248900" cy="15376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3F258E8A-945D-405D-BF12-9FAF60654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6" y="2225609"/>
            <a:ext cx="10512648" cy="194785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FFD8FF13-5E13-4AA9-8670-C72991990B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296" y="4079010"/>
            <a:ext cx="10512648" cy="1183529"/>
          </a:xfrm>
          <a:prstGeom prst="rect">
            <a:avLst/>
          </a:prstGeom>
        </p:spPr>
      </p:pic>
      <p:pic>
        <p:nvPicPr>
          <p:cNvPr id="23" name="Picture 4" descr="Games Con GIFs | Tenor">
            <a:extLst>
              <a:ext uri="{FF2B5EF4-FFF2-40B4-BE49-F238E27FC236}">
                <a16:creationId xmlns:a16="http://schemas.microsoft.com/office/drawing/2014/main" xmlns="" id="{9894558A-7459-4B61-8B6A-4782FF9C3F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75">
            <a:off x="8103272" y="4726794"/>
            <a:ext cx="674688" cy="40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2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it 10un Lousa Escolar Quadro Negro 40x30cm Moldura Mdf - R$ 79,00 ...">
            <a:extLst>
              <a:ext uri="{FF2B5EF4-FFF2-40B4-BE49-F238E27FC236}">
                <a16:creationId xmlns:a16="http://schemas.microsoft.com/office/drawing/2014/main" xmlns="" id="{74815744-23A0-4D51-A78B-4E2A93742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508000"/>
            <a:ext cx="7712075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in em Sítio">
            <a:extLst>
              <a:ext uri="{FF2B5EF4-FFF2-40B4-BE49-F238E27FC236}">
                <a16:creationId xmlns:a16="http://schemas.microsoft.com/office/drawing/2014/main" xmlns="" id="{E4221743-891E-4344-8BFC-6C4E51320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73" y="812800"/>
            <a:ext cx="2857628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216DBC8-1CA4-431C-839C-22ADACA40B73}"/>
              </a:ext>
            </a:extLst>
          </p:cNvPr>
          <p:cNvSpPr txBox="1"/>
          <p:nvPr/>
        </p:nvSpPr>
        <p:spPr>
          <a:xfrm>
            <a:off x="6718300" y="1333500"/>
            <a:ext cx="595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ATENÇÃO!!!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11E5F3F-6C52-490A-939B-A54E576F3B24}"/>
              </a:ext>
            </a:extLst>
          </p:cNvPr>
          <p:cNvSpPr txBox="1"/>
          <p:nvPr/>
        </p:nvSpPr>
        <p:spPr>
          <a:xfrm>
            <a:off x="4933886" y="1795165"/>
            <a:ext cx="5753227" cy="377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PAIS, ALUNOS E/OU RESPONSÁVEIS;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NÃO HÁ A NECESSIDADE DE REALIZAR A IMPRESSÃO DESTE MATERIAL;</a:t>
            </a:r>
          </a:p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AS ATIVIDADES NÃO SÃO OBRIGATÓRIAS;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OS (AS) ALUNOS (AS) IRÃO REVER AS ATIVIDADES NA VOLTA ÀS AULAS.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CE9ECF-802B-45A7-A804-74EC44DA91F7}"/>
              </a:ext>
            </a:extLst>
          </p:cNvPr>
          <p:cNvSpPr txBox="1"/>
          <p:nvPr/>
        </p:nvSpPr>
        <p:spPr>
          <a:xfrm rot="5400000">
            <a:off x="8727371" y="3298195"/>
            <a:ext cx="63345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https://pt.clipart.me/istock/blue-jay-on-bat-125864</a:t>
            </a:r>
            <a:endParaRPr kumimoji="0" lang="pt-BR" sz="11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57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21F638E-B91F-4E1C-8C94-B89E627738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066801"/>
            <a:ext cx="10512647" cy="41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68D385B2-90EB-407B-B206-600A7370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800100"/>
            <a:ext cx="10512648" cy="446079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095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49C44ED-5373-4923-8C9D-BF9F3A231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993914"/>
            <a:ext cx="10512648" cy="210488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CBFD2FB3-2DF9-4210-9AE8-AD8A6B9156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6" y="2997199"/>
            <a:ext cx="10512648" cy="225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B6C9448-3059-4B49-8D16-2BDD75CB1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913405"/>
            <a:ext cx="10403304" cy="252443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15046395-E992-41A7-A755-D1F2AE0C36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7" y="3392938"/>
            <a:ext cx="10512647" cy="90091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39165E7C-DE86-47A9-92DB-E454A45D7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296" y="4238467"/>
            <a:ext cx="10512648" cy="101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45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7915A0B7-5B64-42F0-B22C-40B81B52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26" y="876300"/>
            <a:ext cx="10506818" cy="43924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894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61A7C969-3C3F-4053-AE0F-2F08D4AE2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6" y="1066801"/>
            <a:ext cx="10512648" cy="378526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44BF2974-E673-46AF-AF8B-B19E8AA38DF6}"/>
              </a:ext>
            </a:extLst>
          </p:cNvPr>
          <p:cNvSpPr txBox="1"/>
          <p:nvPr/>
        </p:nvSpPr>
        <p:spPr>
          <a:xfrm>
            <a:off x="6255950" y="4857338"/>
            <a:ext cx="6155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https://www.culturamix.com/saude/culinaria/comidas-tipicas-do-folclore-brasileiro/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096639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A91529-1AF0-4662-8F55-EB2CCC511845}"/>
              </a:ext>
            </a:extLst>
          </p:cNvPr>
          <p:cNvSpPr txBox="1"/>
          <p:nvPr/>
        </p:nvSpPr>
        <p:spPr>
          <a:xfrm>
            <a:off x="3068794" y="152344"/>
            <a:ext cx="9907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</a:rPr>
              <a:t>Veja a receita abaixo e, em seguida, resolva as atividades de II a IV.   </a:t>
            </a:r>
          </a:p>
          <a:p>
            <a:endParaRPr lang="pt-BR" b="1" dirty="0">
              <a:solidFill>
                <a:srgbClr val="663300"/>
              </a:solidFill>
            </a:endParaRPr>
          </a:p>
          <a:p>
            <a:pPr algn="ctr"/>
            <a:r>
              <a:rPr lang="pt-BR" b="1" u="sng" dirty="0">
                <a:solidFill>
                  <a:srgbClr val="663300"/>
                </a:solidFill>
              </a:rPr>
              <a:t>TORTA DE MAÇÃ</a:t>
            </a:r>
          </a:p>
          <a:p>
            <a:pPr algn="ctr"/>
            <a:endParaRPr lang="pt-BR" b="1" u="sng" dirty="0">
              <a:solidFill>
                <a:srgbClr val="663300"/>
              </a:solidFill>
            </a:endParaRPr>
          </a:p>
          <a:p>
            <a:r>
              <a:rPr lang="pt-BR" b="1" u="sng" dirty="0">
                <a:solidFill>
                  <a:srgbClr val="663300"/>
                </a:solidFill>
              </a:rPr>
              <a:t>INGREDIENTES:</a:t>
            </a:r>
          </a:p>
          <a:p>
            <a:endParaRPr lang="pt-BR" b="1" u="sng" dirty="0">
              <a:solidFill>
                <a:srgbClr val="6633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250 gramas de farinha de trigo;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350 gramas de açúcar refinado;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3 gramas de sal;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175 gramas de manteiga;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60 gramas de gemas;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10 ml de leite;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5 maçãs;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663300"/>
                </a:solidFill>
              </a:rPr>
              <a:t>40 gramas de mel.  </a:t>
            </a:r>
          </a:p>
          <a:p>
            <a:endParaRPr lang="pt-BR" b="1" u="sng" dirty="0">
              <a:solidFill>
                <a:srgbClr val="663300"/>
              </a:solidFill>
            </a:endParaRPr>
          </a:p>
        </p:txBody>
      </p:sp>
      <p:pic>
        <p:nvPicPr>
          <p:cNvPr id="3074" name="Picture 2" descr="Especial tortas - Casa e Jardim | Receitas">
            <a:extLst>
              <a:ext uri="{FF2B5EF4-FFF2-40B4-BE49-F238E27FC236}">
                <a16:creationId xmlns:a16="http://schemas.microsoft.com/office/drawing/2014/main" xmlns="" id="{4885497A-F489-46C0-A8FE-723622C2C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898" y="1739403"/>
            <a:ext cx="28575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51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A91529-1AF0-4662-8F55-EB2CCC511845}"/>
              </a:ext>
            </a:extLst>
          </p:cNvPr>
          <p:cNvSpPr txBox="1"/>
          <p:nvPr/>
        </p:nvSpPr>
        <p:spPr>
          <a:xfrm>
            <a:off x="1591578" y="240728"/>
            <a:ext cx="9907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MODO DE PREPARO: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u="sng" dirty="0">
              <a:solidFill>
                <a:srgbClr val="663300"/>
              </a:solidFill>
              <a:latin typeface="Century Gothic" panose="020B0502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Coloque em uma cumbuca a farinha, 250 gramas de açúcar, </a:t>
            </a: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o sal, 125 gramas de manteiga, as gemas e o leite. Misture bem até obter uma massa homogênea. Leve para a geladeira por 30 minutos;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Lave as maçãs e descasque-as retirando as sementes, mas sem parti-las: as frutas devem ficar inteiras;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Faça um caramelo com o mel, o restante do açúcar e da manteiga. Coloque as maçãs para cozinhar nesse caramelo até que fiquem macias, mas sem desmanchar. Reserve;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Abra a massa, deixando-a com uma espessura e 1,5 cm. Corte cinco discos com um aro e leve ao forno pré-aquecido a 180°C até que fiquem dourados;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Para servir, coloque a maçã inteira sobre a massa e decore com o caramelo.</a:t>
            </a:r>
            <a:endParaRPr kumimoji="0" lang="pt-BR" sz="1800" b="1" i="0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77849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BA91529-1AF0-4662-8F55-EB2CCC511845}"/>
              </a:ext>
            </a:extLst>
          </p:cNvPr>
          <p:cNvSpPr txBox="1"/>
          <p:nvPr/>
        </p:nvSpPr>
        <p:spPr>
          <a:xfrm>
            <a:off x="1591578" y="240728"/>
            <a:ext cx="9907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MODO DE PREPARO: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="1" u="sng" dirty="0">
              <a:solidFill>
                <a:srgbClr val="663300"/>
              </a:solidFill>
              <a:latin typeface="Century Gothic" panose="020B0502020202020204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1" i="0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Coloque em uma cumbuca a farinha, 250 gramas de açúcar, </a:t>
            </a: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o sal, 125 gramas de manteiga, as gemas e o leite. Misture bem até obter uma massa homogênea. Leve para a geladeira por 30 minutos;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Lave as maçãs e descasque-as retirando as sementes, mas sem parti-las: as frutas devem ficar inteiras;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Faça um caramelo com o mel, o restante do açúcar e da manteiga. Coloque as maçãs para cozinhar nesse caramelo até que fiquem macias, mas sem desmanchar. Reserve;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Abra a massa, deixando-a com uma espessura e 1,5 cm. Corte cinco discos com um aro e leve ao forno pré-aquecido a 180°C até que fiquem dourados;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800" b="1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uLnTx/>
              <a:uFillTx/>
              <a:latin typeface="+mj-l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b="1" i="0" dirty="0">
                <a:solidFill>
                  <a:srgbClr val="663300"/>
                </a:solidFill>
                <a:effectLst/>
                <a:latin typeface="+mj-lt"/>
              </a:rPr>
              <a:t>Para servir, coloque a maçã inteira sobre a massa e decore com o caramelo.</a:t>
            </a:r>
            <a:endParaRPr kumimoji="0" lang="pt-BR" sz="1800" b="1" i="0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4440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CEF40351-0F7D-457F-9C11-E5F08A6C9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146" y="1028473"/>
            <a:ext cx="1066800" cy="75247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37B4F374-4414-469C-8921-8CC264860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79" y="1973115"/>
            <a:ext cx="2391768" cy="18794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0D7F084-4771-4447-8176-4EE292CD1CFA}"/>
              </a:ext>
            </a:extLst>
          </p:cNvPr>
          <p:cNvSpPr txBox="1"/>
          <p:nvPr/>
        </p:nvSpPr>
        <p:spPr>
          <a:xfrm>
            <a:off x="1971446" y="209504"/>
            <a:ext cx="93345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II</a:t>
            </a:r>
          </a:p>
          <a:p>
            <a:endParaRPr lang="pt-BR" sz="2400" b="1" u="sng" dirty="0">
              <a:solidFill>
                <a:srgbClr val="663300"/>
              </a:solidFill>
            </a:endParaRPr>
          </a:p>
          <a:p>
            <a:r>
              <a:rPr lang="pt-BR" b="1" dirty="0">
                <a:solidFill>
                  <a:srgbClr val="663300"/>
                </a:solidFill>
              </a:rPr>
              <a:t>Mariana utilizou a cumbuca ao lado para colocar os ingredientes </a:t>
            </a:r>
          </a:p>
          <a:p>
            <a:r>
              <a:rPr lang="pt-BR" b="1" dirty="0">
                <a:solidFill>
                  <a:srgbClr val="663300"/>
                </a:solidFill>
              </a:rPr>
              <a:t>da torta de maçã. </a:t>
            </a:r>
          </a:p>
          <a:p>
            <a:r>
              <a:rPr lang="pt-BR" b="1" dirty="0">
                <a:solidFill>
                  <a:srgbClr val="663300"/>
                </a:solidFill>
              </a:rPr>
              <a:t>Sabe-se que o fundo da cumbuca tem o formato de um </a:t>
            </a:r>
          </a:p>
          <a:p>
            <a:r>
              <a:rPr lang="pt-BR" b="1" dirty="0">
                <a:solidFill>
                  <a:srgbClr val="663300"/>
                </a:solidFill>
              </a:rPr>
              <a:t>círculo com 8 cm de diâmetro.</a:t>
            </a:r>
          </a:p>
          <a:p>
            <a:r>
              <a:rPr lang="pt-BR" b="1" dirty="0">
                <a:solidFill>
                  <a:srgbClr val="663300"/>
                </a:solidFill>
              </a:rPr>
              <a:t>Qual é a área, em cm², do fundo da cumbuca? </a:t>
            </a:r>
          </a:p>
          <a:p>
            <a:endParaRPr lang="pt-BR" b="1" u="sng" dirty="0">
              <a:solidFill>
                <a:srgbClr val="663300"/>
              </a:solidFill>
            </a:endParaRPr>
          </a:p>
        </p:txBody>
      </p:sp>
      <p:sp>
        <p:nvSpPr>
          <p:cNvPr id="4" name="AutoShape 2" descr="Cumbuca de Barro 12 cm Alta Motta - Rebal">
            <a:extLst>
              <a:ext uri="{FF2B5EF4-FFF2-40B4-BE49-F238E27FC236}">
                <a16:creationId xmlns:a16="http://schemas.microsoft.com/office/drawing/2014/main" xmlns="" id="{A3EB3FB6-F04F-49BB-9FEF-842518063C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Cumbuca de Barro 12 cm Alta Motta - Rebal">
            <a:extLst>
              <a:ext uri="{FF2B5EF4-FFF2-40B4-BE49-F238E27FC236}">
                <a16:creationId xmlns:a16="http://schemas.microsoft.com/office/drawing/2014/main" xmlns="" id="{45D2A8E9-3887-45E7-9F93-C2D14C4C4F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8" descr="Cumbuca de Barro 12 cm Alta Motta - Rebal">
            <a:extLst>
              <a:ext uri="{FF2B5EF4-FFF2-40B4-BE49-F238E27FC236}">
                <a16:creationId xmlns:a16="http://schemas.microsoft.com/office/drawing/2014/main" xmlns="" id="{E1905C91-02D3-4B8F-838E-F4B83ECCE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Retângulo de cantos arredondados 3">
            <a:extLst>
              <a:ext uri="{FF2B5EF4-FFF2-40B4-BE49-F238E27FC236}">
                <a16:creationId xmlns:a16="http://schemas.microsoft.com/office/drawing/2014/main" xmlns="" id="{A9074938-8801-4BAA-A6DB-DE7ADDB5B474}"/>
              </a:ext>
            </a:extLst>
          </p:cNvPr>
          <p:cNvSpPr/>
          <p:nvPr/>
        </p:nvSpPr>
        <p:spPr>
          <a:xfrm>
            <a:off x="2476089" y="3651576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28,26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xmlns="" id="{E2350EFF-47E3-47C7-86D9-E48D9AC75949}"/>
              </a:ext>
            </a:extLst>
          </p:cNvPr>
          <p:cNvSpPr/>
          <p:nvPr/>
        </p:nvSpPr>
        <p:spPr>
          <a:xfrm>
            <a:off x="1713415" y="3651576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5" name="Retângulo de cantos arredondados 5">
            <a:extLst>
              <a:ext uri="{FF2B5EF4-FFF2-40B4-BE49-F238E27FC236}">
                <a16:creationId xmlns:a16="http://schemas.microsoft.com/office/drawing/2014/main" xmlns="" id="{C9E2F015-A262-4731-83CB-6BDDE55B6F12}"/>
              </a:ext>
            </a:extLst>
          </p:cNvPr>
          <p:cNvSpPr/>
          <p:nvPr/>
        </p:nvSpPr>
        <p:spPr>
          <a:xfrm>
            <a:off x="5383126" y="2796237"/>
            <a:ext cx="1120947" cy="5153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50,24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B7E90E33-268A-4363-AA32-D7D4CE9EDD36}"/>
              </a:ext>
            </a:extLst>
          </p:cNvPr>
          <p:cNvSpPr/>
          <p:nvPr/>
        </p:nvSpPr>
        <p:spPr>
          <a:xfrm>
            <a:off x="4762655" y="2759570"/>
            <a:ext cx="762673" cy="5520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7" name="Retângulo de cantos arredondados 3">
            <a:extLst>
              <a:ext uri="{FF2B5EF4-FFF2-40B4-BE49-F238E27FC236}">
                <a16:creationId xmlns:a16="http://schemas.microsoft.com/office/drawing/2014/main" xmlns="" id="{E5006E55-6EC7-4E38-B465-667B99CF9828}"/>
              </a:ext>
            </a:extLst>
          </p:cNvPr>
          <p:cNvSpPr/>
          <p:nvPr/>
        </p:nvSpPr>
        <p:spPr>
          <a:xfrm>
            <a:off x="2532164" y="2764664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14,13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86F45925-953F-452B-B0C2-6719E48DB6D5}"/>
              </a:ext>
            </a:extLst>
          </p:cNvPr>
          <p:cNvSpPr/>
          <p:nvPr/>
        </p:nvSpPr>
        <p:spPr>
          <a:xfrm>
            <a:off x="1769490" y="2764664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974C620-EC60-4848-B819-327D69D344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8820" y="3831657"/>
            <a:ext cx="2019300" cy="647700"/>
          </a:xfrm>
          <a:prstGeom prst="rect">
            <a:avLst/>
          </a:prstGeom>
        </p:spPr>
      </p:pic>
      <p:sp>
        <p:nvSpPr>
          <p:cNvPr id="30" name="Retângulo de cantos arredondados 3">
            <a:extLst>
              <a:ext uri="{FF2B5EF4-FFF2-40B4-BE49-F238E27FC236}">
                <a16:creationId xmlns:a16="http://schemas.microsoft.com/office/drawing/2014/main" xmlns="" id="{DF06FFA0-8AF0-4DCF-B7C9-8323C830A47E}"/>
              </a:ext>
            </a:extLst>
          </p:cNvPr>
          <p:cNvSpPr/>
          <p:nvPr/>
        </p:nvSpPr>
        <p:spPr>
          <a:xfrm>
            <a:off x="5561612" y="3666322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200,96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F750FFBC-F7D4-4E12-8185-A53CAB5B8F44}"/>
              </a:ext>
            </a:extLst>
          </p:cNvPr>
          <p:cNvSpPr/>
          <p:nvPr/>
        </p:nvSpPr>
        <p:spPr>
          <a:xfrm>
            <a:off x="4798938" y="366632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  <p:sp>
        <p:nvSpPr>
          <p:cNvPr id="15" name="Ondulado Duplo 14">
            <a:extLst>
              <a:ext uri="{FF2B5EF4-FFF2-40B4-BE49-F238E27FC236}">
                <a16:creationId xmlns:a16="http://schemas.microsoft.com/office/drawing/2014/main" xmlns="" id="{31032ACD-43BD-4DA5-B0D1-57A4551E23BD}"/>
              </a:ext>
            </a:extLst>
          </p:cNvPr>
          <p:cNvSpPr/>
          <p:nvPr/>
        </p:nvSpPr>
        <p:spPr>
          <a:xfrm rot="21327803">
            <a:off x="7113329" y="3083679"/>
            <a:ext cx="1549271" cy="1160040"/>
          </a:xfrm>
          <a:prstGeom prst="doubleWav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280F56E-2445-4226-BD17-6873C2A2278F}"/>
              </a:ext>
            </a:extLst>
          </p:cNvPr>
          <p:cNvSpPr txBox="1"/>
          <p:nvPr/>
        </p:nvSpPr>
        <p:spPr>
          <a:xfrm>
            <a:off x="7229979" y="3381062"/>
            <a:ext cx="184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663300"/>
                </a:solidFill>
                <a:latin typeface="+mj-lt"/>
              </a:rPr>
              <a:t>Considere </a:t>
            </a:r>
          </a:p>
          <a:p>
            <a:r>
              <a:rPr lang="el-GR" b="1" dirty="0">
                <a:solidFill>
                  <a:srgbClr val="663300"/>
                </a:solidFill>
                <a:latin typeface="+mj-lt"/>
              </a:rPr>
              <a:t>π</a:t>
            </a:r>
            <a:r>
              <a:rPr lang="pt-BR" b="1" dirty="0">
                <a:solidFill>
                  <a:srgbClr val="663300"/>
                </a:solidFill>
                <a:latin typeface="+mj-lt"/>
              </a:rPr>
              <a:t>= 3,14</a:t>
            </a:r>
          </a:p>
        </p:txBody>
      </p:sp>
    </p:spTree>
    <p:extLst>
      <p:ext uri="{BB962C8B-B14F-4D97-AF65-F5344CB8AC3E}">
        <p14:creationId xmlns:p14="http://schemas.microsoft.com/office/powerpoint/2010/main" val="9764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beauty of the sea | Natureza, Fotos de coração apaixonado ...">
            <a:extLst>
              <a:ext uri="{FF2B5EF4-FFF2-40B4-BE49-F238E27FC236}">
                <a16:creationId xmlns:a16="http://schemas.microsoft.com/office/drawing/2014/main" xmlns="" id="{43A2CAEA-65DF-4DFD-A5B2-DD0AE9F8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72" y="639623"/>
            <a:ext cx="9794808" cy="621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Pequena Sereia 5 - Cia dos Gifs">
            <a:extLst>
              <a:ext uri="{FF2B5EF4-FFF2-40B4-BE49-F238E27FC236}">
                <a16:creationId xmlns:a16="http://schemas.microsoft.com/office/drawing/2014/main" xmlns="" id="{B0A94870-C573-42B9-8650-79746F186F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8308">
            <a:off x="2253216" y="3292186"/>
            <a:ext cx="3723453" cy="36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01345CA-6C6D-4683-B717-42171A484EA1}"/>
              </a:ext>
            </a:extLst>
          </p:cNvPr>
          <p:cNvSpPr txBox="1"/>
          <p:nvPr/>
        </p:nvSpPr>
        <p:spPr>
          <a:xfrm rot="522218">
            <a:off x="6032779" y="1349329"/>
            <a:ext cx="3997831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Olá,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Você sabia que no dia 22 de agosto comemoramos o “Dia do  Folclore”?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conhecer agora um pouco mais da história do Folclore Brasileiro e praticar nossos conhecimentos matemáticos.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Bons estudos!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Vamos lá!?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670B4E14-8F3E-4CFC-A574-EFECB9CEA374}"/>
              </a:ext>
            </a:extLst>
          </p:cNvPr>
          <p:cNvSpPr txBox="1"/>
          <p:nvPr/>
        </p:nvSpPr>
        <p:spPr>
          <a:xfrm rot="5400000">
            <a:off x="9017042" y="3195068"/>
            <a:ext cx="6096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https://disneyclassicosshow.fandom.com/pt-br/wiki/A_pequena_sereia</a:t>
            </a:r>
            <a:endParaRPr kumimoji="0" lang="pt-BR" sz="105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983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[MÊS DOS POLICIAIS] Livros para Ler">
            <a:extLst>
              <a:ext uri="{FF2B5EF4-FFF2-40B4-BE49-F238E27FC236}">
                <a16:creationId xmlns:a16="http://schemas.microsoft.com/office/drawing/2014/main" xmlns="" id="{0D374DB6-CD2D-4F13-943A-F9901B3BB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92" y="1870452"/>
            <a:ext cx="3965146" cy="361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Pensamento: Nuvem 4">
            <a:extLst>
              <a:ext uri="{FF2B5EF4-FFF2-40B4-BE49-F238E27FC236}">
                <a16:creationId xmlns:a16="http://schemas.microsoft.com/office/drawing/2014/main" xmlns="" id="{920288E5-E593-46B7-AB5A-C5C248AE653F}"/>
              </a:ext>
            </a:extLst>
          </p:cNvPr>
          <p:cNvSpPr/>
          <p:nvPr/>
        </p:nvSpPr>
        <p:spPr>
          <a:xfrm rot="1526823">
            <a:off x="4660537" y="420976"/>
            <a:ext cx="4930474" cy="2384593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65E8AC7-6F4D-47D4-9F35-2A893A113A2A}"/>
              </a:ext>
            </a:extLst>
          </p:cNvPr>
          <p:cNvSpPr txBox="1"/>
          <p:nvPr/>
        </p:nvSpPr>
        <p:spPr>
          <a:xfrm>
            <a:off x="4981346" y="600088"/>
            <a:ext cx="3314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Sugestão de videoaula para a atividade II do slide anterior: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C181433F-7E90-4C63-85D7-E2577468EC76}"/>
              </a:ext>
            </a:extLst>
          </p:cNvPr>
          <p:cNvSpPr txBox="1"/>
          <p:nvPr/>
        </p:nvSpPr>
        <p:spPr>
          <a:xfrm>
            <a:off x="5954750" y="1523418"/>
            <a:ext cx="3190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https://www.youtube.com/watch?v=SN4UAh6Ewtg</a:t>
            </a:r>
            <a:endParaRPr lang="pt-BR" b="1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90017C44-BAAC-4F17-BB77-2781CC69658F}"/>
              </a:ext>
            </a:extLst>
          </p:cNvPr>
          <p:cNvSpPr txBox="1"/>
          <p:nvPr/>
        </p:nvSpPr>
        <p:spPr>
          <a:xfrm rot="5400000">
            <a:off x="8841084" y="4485921"/>
            <a:ext cx="61789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https://br.pinterest.com/pin/228417012338790539/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9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2A030B80-DAAC-4A3F-B2E7-D94F8E7E7AAE}"/>
              </a:ext>
            </a:extLst>
          </p:cNvPr>
          <p:cNvSpPr txBox="1"/>
          <p:nvPr/>
        </p:nvSpPr>
        <p:spPr>
          <a:xfrm>
            <a:off x="3006725" y="258646"/>
            <a:ext cx="61785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III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08EAB9A-FE54-49B4-A992-97C0DAC25F1D}"/>
              </a:ext>
            </a:extLst>
          </p:cNvPr>
          <p:cNvSpPr txBox="1"/>
          <p:nvPr/>
        </p:nvSpPr>
        <p:spPr>
          <a:xfrm>
            <a:off x="1965101" y="904379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A cumbuca utilizada para fazer a torta de maçã tem a capacidade de 150 ml ou 0,15 litros, como mostra a figura abaixo. </a:t>
            </a:r>
          </a:p>
          <a:p>
            <a:pPr algn="just"/>
            <a:r>
              <a:rPr lang="pt-BR" b="1" dirty="0">
                <a:solidFill>
                  <a:srgbClr val="663300"/>
                </a:solidFill>
              </a:rPr>
              <a:t>Essa capacidade, em </a:t>
            </a:r>
            <a:r>
              <a:rPr lang="pt-BR" b="1" u="sng" dirty="0">
                <a:solidFill>
                  <a:srgbClr val="663300"/>
                </a:solidFill>
              </a:rPr>
              <a:t>dm³</a:t>
            </a:r>
            <a:r>
              <a:rPr lang="pt-BR" b="1" dirty="0">
                <a:solidFill>
                  <a:srgbClr val="663300"/>
                </a:solidFill>
              </a:rPr>
              <a:t>, é igual a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47BA2D32-5AE2-4CE0-811E-ED7D446DD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3502" y="2581467"/>
            <a:ext cx="1819219" cy="142957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9F810D13-12F1-41FB-9520-46A1EA4090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9990" y="1805208"/>
            <a:ext cx="1066800" cy="752475"/>
          </a:xfrm>
          <a:prstGeom prst="rect">
            <a:avLst/>
          </a:prstGeom>
        </p:spPr>
      </p:pic>
      <p:sp>
        <p:nvSpPr>
          <p:cNvPr id="23" name="Retângulo de cantos arredondados 3">
            <a:extLst>
              <a:ext uri="{FF2B5EF4-FFF2-40B4-BE49-F238E27FC236}">
                <a16:creationId xmlns:a16="http://schemas.microsoft.com/office/drawing/2014/main" xmlns="" id="{F084E069-FE81-419F-B749-1DAE539690C0}"/>
              </a:ext>
            </a:extLst>
          </p:cNvPr>
          <p:cNvSpPr/>
          <p:nvPr/>
        </p:nvSpPr>
        <p:spPr>
          <a:xfrm>
            <a:off x="2451482" y="2264002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0,015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4C030965-0359-4B89-9AE4-170966130EF0}"/>
              </a:ext>
            </a:extLst>
          </p:cNvPr>
          <p:cNvSpPr/>
          <p:nvPr/>
        </p:nvSpPr>
        <p:spPr>
          <a:xfrm>
            <a:off x="1688808" y="226400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5" name="Retângulo de cantos arredondados 5">
            <a:extLst>
              <a:ext uri="{FF2B5EF4-FFF2-40B4-BE49-F238E27FC236}">
                <a16:creationId xmlns:a16="http://schemas.microsoft.com/office/drawing/2014/main" xmlns="" id="{A07E64B4-7699-4A4F-9A1C-0C08B33A5AA6}"/>
              </a:ext>
            </a:extLst>
          </p:cNvPr>
          <p:cNvSpPr/>
          <p:nvPr/>
        </p:nvSpPr>
        <p:spPr>
          <a:xfrm>
            <a:off x="2309279" y="3332919"/>
            <a:ext cx="1120947" cy="5153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0,15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EF056F02-5208-4128-8DD2-E8D113554E1B}"/>
              </a:ext>
            </a:extLst>
          </p:cNvPr>
          <p:cNvSpPr/>
          <p:nvPr/>
        </p:nvSpPr>
        <p:spPr>
          <a:xfrm>
            <a:off x="1688808" y="3296252"/>
            <a:ext cx="762673" cy="5520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7" name="Retângulo de cantos arredondados 3">
            <a:extLst>
              <a:ext uri="{FF2B5EF4-FFF2-40B4-BE49-F238E27FC236}">
                <a16:creationId xmlns:a16="http://schemas.microsoft.com/office/drawing/2014/main" xmlns="" id="{8ABA47DF-CE01-4118-B117-E46508022D7F}"/>
              </a:ext>
            </a:extLst>
          </p:cNvPr>
          <p:cNvSpPr/>
          <p:nvPr/>
        </p:nvSpPr>
        <p:spPr>
          <a:xfrm>
            <a:off x="5135834" y="2304010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1,5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10BF4883-5ADE-4DC8-9ED8-143406BFAA2A}"/>
              </a:ext>
            </a:extLst>
          </p:cNvPr>
          <p:cNvSpPr/>
          <p:nvPr/>
        </p:nvSpPr>
        <p:spPr>
          <a:xfrm>
            <a:off x="4373160" y="2304010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9" name="Retângulo de cantos arredondados 3">
            <a:extLst>
              <a:ext uri="{FF2B5EF4-FFF2-40B4-BE49-F238E27FC236}">
                <a16:creationId xmlns:a16="http://schemas.microsoft.com/office/drawing/2014/main" xmlns="" id="{A84C58CC-3272-4A51-A15F-F314403C3727}"/>
              </a:ext>
            </a:extLst>
          </p:cNvPr>
          <p:cNvSpPr/>
          <p:nvPr/>
        </p:nvSpPr>
        <p:spPr>
          <a:xfrm>
            <a:off x="5148776" y="3370914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66CB600A-4794-4CE1-857A-11F9665352FD}"/>
              </a:ext>
            </a:extLst>
          </p:cNvPr>
          <p:cNvSpPr/>
          <p:nvPr/>
        </p:nvSpPr>
        <p:spPr>
          <a:xfrm>
            <a:off x="4386102" y="3370914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206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2C053BD-939E-4E7E-93B9-934DD8C9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066" y="2662518"/>
            <a:ext cx="2438400" cy="2868425"/>
          </a:xfrm>
          <a:prstGeom prst="rect">
            <a:avLst/>
          </a:prstGeom>
        </p:spPr>
      </p:pic>
      <p:pic>
        <p:nvPicPr>
          <p:cNvPr id="21" name="Picture 2" descr="60 Melhores Ideias de Jesus crianças | Jesus crianças, Crianças ...">
            <a:extLst>
              <a:ext uri="{FF2B5EF4-FFF2-40B4-BE49-F238E27FC236}">
                <a16:creationId xmlns:a16="http://schemas.microsoft.com/office/drawing/2014/main" xmlns="" id="{A7946872-9CD4-48CD-9172-FE009553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76" y="105158"/>
            <a:ext cx="5489178" cy="29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482D4CFA-BC42-457D-8EEC-811FE10701C2}"/>
              </a:ext>
            </a:extLst>
          </p:cNvPr>
          <p:cNvSpPr txBox="1"/>
          <p:nvPr/>
        </p:nvSpPr>
        <p:spPr>
          <a:xfrm>
            <a:off x="5788556" y="1017557"/>
            <a:ext cx="2293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663300"/>
                </a:solidFill>
              </a:rPr>
              <a:t>Sugestão de videoaula para a atividade III do slide anterior: 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730F1BC-2827-426E-9418-C5C0A48C17A7}"/>
              </a:ext>
            </a:extLst>
          </p:cNvPr>
          <p:cNvSpPr txBox="1"/>
          <p:nvPr/>
        </p:nvSpPr>
        <p:spPr>
          <a:xfrm>
            <a:off x="5744890" y="1682349"/>
            <a:ext cx="25793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https://www.youtube.com/watch?v=Y3gKRtVg2HA</a:t>
            </a:r>
            <a:endParaRPr lang="pt-BR" sz="1400" b="1" dirty="0">
              <a:solidFill>
                <a:srgbClr val="663300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843C0E4C-9477-4322-83A9-F227D3C82D1C}"/>
              </a:ext>
            </a:extLst>
          </p:cNvPr>
          <p:cNvSpPr txBox="1"/>
          <p:nvPr/>
        </p:nvSpPr>
        <p:spPr>
          <a:xfrm rot="5400000">
            <a:off x="8314138" y="3795405"/>
            <a:ext cx="61789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https://br.pinterest.com/erikafguilhermi/jesus-crian%C3%A7as/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73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62AEDC3C-A229-497A-8610-594D87707052}"/>
              </a:ext>
            </a:extLst>
          </p:cNvPr>
          <p:cNvSpPr txBox="1"/>
          <p:nvPr/>
        </p:nvSpPr>
        <p:spPr>
          <a:xfrm>
            <a:off x="3112446" y="258646"/>
            <a:ext cx="6178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solidFill>
                  <a:srgbClr val="663300"/>
                </a:solidFill>
              </a:rPr>
              <a:t>ATIVIDADE IV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6EE4B54-C190-46FC-90E4-B9B01E85E703}"/>
              </a:ext>
            </a:extLst>
          </p:cNvPr>
          <p:cNvSpPr txBox="1"/>
          <p:nvPr/>
        </p:nvSpPr>
        <p:spPr>
          <a:xfrm>
            <a:off x="1946424" y="794603"/>
            <a:ext cx="9130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663300"/>
                </a:solidFill>
              </a:rPr>
              <a:t>Mariana resolveu desenhar a torta de maçã em um papel, colocando 3 listas em cima da torta e desejou pintá-las, de modo que duas listas consecutivas não sejam pintadas da mesma cor. Se ela possui 4 lápis de cores diferentes, </a:t>
            </a:r>
            <a:r>
              <a:rPr lang="pt-BR" b="1" i="0" dirty="0">
                <a:solidFill>
                  <a:srgbClr val="663300"/>
                </a:solidFill>
                <a:effectLst/>
                <a:latin typeface="Arial" panose="020B0604020202020204" pitchFamily="34" charset="0"/>
              </a:rPr>
              <a:t>de quantas maneiras poderá pintar sua torta?</a:t>
            </a:r>
            <a:endParaRPr lang="pt-BR" b="1" dirty="0">
              <a:solidFill>
                <a:srgbClr val="663300"/>
              </a:solidFill>
            </a:endParaRPr>
          </a:p>
        </p:txBody>
      </p:sp>
      <p:sp>
        <p:nvSpPr>
          <p:cNvPr id="21" name="Retângulo de cantos arredondados 3">
            <a:extLst>
              <a:ext uri="{FF2B5EF4-FFF2-40B4-BE49-F238E27FC236}">
                <a16:creationId xmlns:a16="http://schemas.microsoft.com/office/drawing/2014/main" xmlns="" id="{056B335C-BFD1-49B1-ACAD-00A1DC3CA64D}"/>
              </a:ext>
            </a:extLst>
          </p:cNvPr>
          <p:cNvSpPr/>
          <p:nvPr/>
        </p:nvSpPr>
        <p:spPr>
          <a:xfrm>
            <a:off x="2616858" y="2438430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12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F109B93A-6B6D-409D-8181-9656D48E833D}"/>
              </a:ext>
            </a:extLst>
          </p:cNvPr>
          <p:cNvSpPr/>
          <p:nvPr/>
        </p:nvSpPr>
        <p:spPr>
          <a:xfrm>
            <a:off x="1854184" y="2438430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3" name="Retângulo de cantos arredondados 3">
            <a:extLst>
              <a:ext uri="{FF2B5EF4-FFF2-40B4-BE49-F238E27FC236}">
                <a16:creationId xmlns:a16="http://schemas.microsoft.com/office/drawing/2014/main" xmlns="" id="{A6585384-C681-4AF4-917C-4309A864E124}"/>
              </a:ext>
            </a:extLst>
          </p:cNvPr>
          <p:cNvSpPr/>
          <p:nvPr/>
        </p:nvSpPr>
        <p:spPr>
          <a:xfrm>
            <a:off x="2581652" y="3583441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24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xmlns="" id="{31A71892-0986-4362-B9E7-5E2C270D443E}"/>
              </a:ext>
            </a:extLst>
          </p:cNvPr>
          <p:cNvSpPr/>
          <p:nvPr/>
        </p:nvSpPr>
        <p:spPr>
          <a:xfrm>
            <a:off x="1818978" y="3583441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5" name="Retângulo de cantos arredondados 5">
            <a:extLst>
              <a:ext uri="{FF2B5EF4-FFF2-40B4-BE49-F238E27FC236}">
                <a16:creationId xmlns:a16="http://schemas.microsoft.com/office/drawing/2014/main" xmlns="" id="{A6565A3E-AD7F-499F-90A4-FABEC7900EFB}"/>
              </a:ext>
            </a:extLst>
          </p:cNvPr>
          <p:cNvSpPr/>
          <p:nvPr/>
        </p:nvSpPr>
        <p:spPr>
          <a:xfrm>
            <a:off x="5390754" y="2452776"/>
            <a:ext cx="1120947" cy="5153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36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xmlns="" id="{9E564CCC-4A95-4680-AB9B-19D7F68A3F82}"/>
              </a:ext>
            </a:extLst>
          </p:cNvPr>
          <p:cNvSpPr/>
          <p:nvPr/>
        </p:nvSpPr>
        <p:spPr>
          <a:xfrm>
            <a:off x="4770283" y="2416109"/>
            <a:ext cx="762673" cy="55201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27" name="Retângulo de cantos arredondados 3">
            <a:extLst>
              <a:ext uri="{FF2B5EF4-FFF2-40B4-BE49-F238E27FC236}">
                <a16:creationId xmlns:a16="http://schemas.microsoft.com/office/drawing/2014/main" xmlns="" id="{AAA40DA1-A0F1-4806-8EE8-794E9361FFF5}"/>
              </a:ext>
            </a:extLst>
          </p:cNvPr>
          <p:cNvSpPr/>
          <p:nvPr/>
        </p:nvSpPr>
        <p:spPr>
          <a:xfrm>
            <a:off x="5520525" y="3480572"/>
            <a:ext cx="991176" cy="507347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48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xmlns="" id="{DDD6FA88-6D1E-420E-A7F4-98C267030AFB}"/>
              </a:ext>
            </a:extLst>
          </p:cNvPr>
          <p:cNvSpPr/>
          <p:nvPr/>
        </p:nvSpPr>
        <p:spPr>
          <a:xfrm>
            <a:off x="4757851" y="3480572"/>
            <a:ext cx="762673" cy="50734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663300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3065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F7A04A7-A9D7-4619-8CAE-91476A82DB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73385">
            <a:off x="5971420" y="2530525"/>
            <a:ext cx="4438961" cy="2589643"/>
          </a:xfrm>
          <a:prstGeom prst="rect">
            <a:avLst/>
          </a:prstGeom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xmlns="" id="{EFD4613E-3C9E-4C81-A4CE-15AC1B3D3B1C}"/>
              </a:ext>
            </a:extLst>
          </p:cNvPr>
          <p:cNvSpPr/>
          <p:nvPr/>
        </p:nvSpPr>
        <p:spPr>
          <a:xfrm>
            <a:off x="6232907" y="33761"/>
            <a:ext cx="4290299" cy="2258138"/>
          </a:xfrm>
          <a:prstGeom prst="cloud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00EDD249-0A5E-4E6D-9180-CEE84EA8CF4C}"/>
              </a:ext>
            </a:extLst>
          </p:cNvPr>
          <p:cNvSpPr txBox="1"/>
          <p:nvPr/>
        </p:nvSpPr>
        <p:spPr>
          <a:xfrm>
            <a:off x="6886386" y="266475"/>
            <a:ext cx="3805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</a:rPr>
              <a:t>Sugestões de </a:t>
            </a:r>
            <a:r>
              <a:rPr lang="pt-BR" sz="1600" b="1" dirty="0" err="1">
                <a:solidFill>
                  <a:srgbClr val="663300"/>
                </a:solidFill>
              </a:rPr>
              <a:t>vídeoaulas</a:t>
            </a:r>
            <a:r>
              <a:rPr lang="pt-BR" sz="1600" b="1" dirty="0">
                <a:solidFill>
                  <a:srgbClr val="663300"/>
                </a:solidFill>
              </a:rPr>
              <a:t> para a atividade IV do slide anterior: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AA419E16-A67C-4B7B-B77B-0DE8CF9F663F}"/>
              </a:ext>
            </a:extLst>
          </p:cNvPr>
          <p:cNvSpPr txBox="1"/>
          <p:nvPr/>
        </p:nvSpPr>
        <p:spPr>
          <a:xfrm>
            <a:off x="6562724" y="851250"/>
            <a:ext cx="36394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https://www.youtube.com/watch?v=3dm6pq6akQI&amp;t=1s</a:t>
            </a:r>
            <a:endParaRPr lang="pt-BR" sz="1600" b="1" dirty="0">
              <a:solidFill>
                <a:srgbClr val="663300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86D23797-D10B-4470-A1DC-7964E102367B}"/>
              </a:ext>
            </a:extLst>
          </p:cNvPr>
          <p:cNvSpPr txBox="1"/>
          <p:nvPr/>
        </p:nvSpPr>
        <p:spPr>
          <a:xfrm>
            <a:off x="7030874" y="1414736"/>
            <a:ext cx="2998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>
                <a:solidFill>
                  <a:srgbClr val="66330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https://www.youtube.com/watch?v=SIQ68s-DcDo</a:t>
            </a:r>
            <a:endParaRPr lang="pt-BR" sz="1600" b="1" dirty="0">
              <a:solidFill>
                <a:srgbClr val="663300"/>
              </a:solidFill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640495BA-71D3-4BC2-8713-E01D76DD26BE}"/>
              </a:ext>
            </a:extLst>
          </p:cNvPr>
          <p:cNvSpPr txBox="1"/>
          <p:nvPr/>
        </p:nvSpPr>
        <p:spPr>
          <a:xfrm rot="5400000">
            <a:off x="8736193" y="4738717"/>
            <a:ext cx="61789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solidFill>
                  <a:srgbClr val="66330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https://www.pngwing.com/pt/free-png-nkfzi</a:t>
            </a:r>
            <a:endParaRPr lang="pt-BR" sz="105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45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14">
            <a:off x="1494824" y="39991"/>
            <a:ext cx="1603928" cy="101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741FD8A-71D1-4217-BC25-18F620A120F9}"/>
              </a:ext>
            </a:extLst>
          </p:cNvPr>
          <p:cNvSpPr txBox="1"/>
          <p:nvPr/>
        </p:nvSpPr>
        <p:spPr>
          <a:xfrm>
            <a:off x="3519730" y="245202"/>
            <a:ext cx="598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VAMOS  CONFERIR OS RESULTADOS?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555C83EA-0EDF-4CF7-BC56-4F90BA7D67C8}"/>
              </a:ext>
            </a:extLst>
          </p:cNvPr>
          <p:cNvSpPr txBox="1"/>
          <p:nvPr/>
        </p:nvSpPr>
        <p:spPr>
          <a:xfrm>
            <a:off x="4733365" y="1313040"/>
            <a:ext cx="8122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663300"/>
                </a:solidFill>
              </a:rPr>
              <a:t>ATIVIDADE 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II: C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III: B</a:t>
            </a:r>
          </a:p>
          <a:p>
            <a:endParaRPr lang="pt-BR" sz="2400" b="1" dirty="0">
              <a:solidFill>
                <a:srgbClr val="663300"/>
              </a:solidFill>
            </a:endParaRPr>
          </a:p>
          <a:p>
            <a:r>
              <a:rPr lang="pt-BR" sz="2400" b="1" dirty="0">
                <a:solidFill>
                  <a:srgbClr val="663300"/>
                </a:solidFill>
              </a:rPr>
              <a:t>ATIVIDADE IV: C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C382466C-0F21-4A74-842D-462794C4D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75595"/>
              </p:ext>
            </p:extLst>
          </p:nvPr>
        </p:nvGraphicFramePr>
        <p:xfrm>
          <a:off x="4576482" y="1265957"/>
          <a:ext cx="3039036" cy="2985247"/>
        </p:xfrm>
        <a:graphic>
          <a:graphicData uri="http://schemas.openxmlformats.org/drawingml/2006/table">
            <a:tbl>
              <a:tblPr/>
              <a:tblGrid>
                <a:gridCol w="3039036">
                  <a:extLst>
                    <a:ext uri="{9D8B030D-6E8A-4147-A177-3AD203B41FA5}">
                      <a16:colId xmlns:a16="http://schemas.microsoft.com/office/drawing/2014/main" xmlns="" val="1432047274"/>
                    </a:ext>
                  </a:extLst>
                </a:gridCol>
              </a:tblGrid>
              <a:tr h="2985247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8603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02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64A9C5CB-67FE-4C1F-9B37-3E9EDC48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01" y="152315"/>
            <a:ext cx="8666124" cy="210234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8349">
            <a:off x="1378233" y="215433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xmlns="" id="{412BC7C0-A3AC-406E-92F7-B2F3CD2C63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6" y="2112202"/>
            <a:ext cx="10512648" cy="318538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F66EFFF0-E235-492F-AF3F-D073AFAF18FD}"/>
              </a:ext>
            </a:extLst>
          </p:cNvPr>
          <p:cNvSpPr txBox="1"/>
          <p:nvPr/>
        </p:nvSpPr>
        <p:spPr>
          <a:xfrm rot="5400000">
            <a:off x="8917837" y="4386393"/>
            <a:ext cx="61789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https://br.pinterest.com/pin/422845852508336446/</a:t>
            </a:r>
            <a:endParaRPr lang="pt-BR" sz="1050" b="1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B5EA0179-7261-4A32-8CD1-EA6EDBE3B39C}"/>
              </a:ext>
            </a:extLst>
          </p:cNvPr>
          <p:cNvSpPr txBox="1"/>
          <p:nvPr/>
        </p:nvSpPr>
        <p:spPr>
          <a:xfrm rot="5400000">
            <a:off x="8722072" y="4430452"/>
            <a:ext cx="617892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b="1" dirty="0"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http://oficina-do-gif.blogspot.com/2013/03/oiseau-gif-vogel.html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407887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8349">
            <a:off x="1378233" y="215433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AAC6AFD5-1553-4294-8B25-BF94FEA5AC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8795" y="368896"/>
            <a:ext cx="7948246" cy="1209164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D2247D8F-5060-4DAD-B798-A20D30B4EAB0}"/>
              </a:ext>
            </a:extLst>
          </p:cNvPr>
          <p:cNvSpPr txBox="1"/>
          <p:nvPr/>
        </p:nvSpPr>
        <p:spPr>
          <a:xfrm>
            <a:off x="2813597" y="1514095"/>
            <a:ext cx="103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´[...]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49DF09F0-173A-497F-B7FB-885412DD07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296" y="1883427"/>
            <a:ext cx="3856073" cy="553057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6591DAFC-DDDD-4DB4-AEEA-9FDB880B07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9296" y="2436484"/>
            <a:ext cx="10512648" cy="160785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xmlns="" id="{F345E317-8AF6-449F-81D6-A729431AEF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09296" y="3924886"/>
            <a:ext cx="10512648" cy="13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9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2112E5A6-EA9C-4049-B338-751149A085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297" y="1195665"/>
            <a:ext cx="10495645" cy="1652852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xmlns="" id="{1F30607F-3D89-43ED-9EFA-D14A151F2E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6297" y="2621230"/>
            <a:ext cx="10495646" cy="1558083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xmlns="" id="{7A4A4191-7B1B-4DBE-BC02-D299954648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6298" y="4096864"/>
            <a:ext cx="10495646" cy="1185343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9882">
            <a:off x="1378233" y="215433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Games Con GIFs | Tenor">
            <a:extLst>
              <a:ext uri="{FF2B5EF4-FFF2-40B4-BE49-F238E27FC236}">
                <a16:creationId xmlns:a16="http://schemas.microsoft.com/office/drawing/2014/main" xmlns="" id="{A0E2C228-8FAA-458A-B8B2-2C17B1FDD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8510">
            <a:off x="6589070" y="4666143"/>
            <a:ext cx="767529" cy="54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2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6D43C59F-A6A6-4E28-9BBB-F3A3E4114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153551"/>
            <a:ext cx="10512648" cy="4137239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177">
            <a:off x="1627637" y="201819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86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7177">
            <a:off x="1627637" y="201819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0EE754C-F6E8-4910-9B39-5A12BAC2E3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9296" y="1303089"/>
            <a:ext cx="10512648" cy="2523855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2CE58F6D-1709-4132-A5FF-210E861117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3588" y="3826944"/>
            <a:ext cx="10528356" cy="144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85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081266A-0F13-429D-83C4-29D83EE8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494" y="5262540"/>
            <a:ext cx="3421122" cy="1607854"/>
          </a:xfrm>
          <a:prstGeom prst="rect">
            <a:avLst/>
          </a:prstGeom>
        </p:spPr>
      </p:pic>
      <p:pic>
        <p:nvPicPr>
          <p:cNvPr id="8" name="Picture 2" descr="Oficina do Gif: Gifs de pássaros">
            <a:extLst>
              <a:ext uri="{FF2B5EF4-FFF2-40B4-BE49-F238E27FC236}">
                <a16:creationId xmlns:a16="http://schemas.microsoft.com/office/drawing/2014/main" xmlns="" id="{995702F2-355F-4675-AB51-EBC6EF18F0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567">
            <a:off x="10586868" y="178048"/>
            <a:ext cx="1650439" cy="8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E903F3DB-5170-41D3-825D-D4847C427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96" y="525014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39CB9109-F7CD-4A74-99F3-5305F9515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240" y="5250145"/>
            <a:ext cx="1092256" cy="10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itatá | Educa Mais Brasil">
            <a:extLst>
              <a:ext uri="{FF2B5EF4-FFF2-40B4-BE49-F238E27FC236}">
                <a16:creationId xmlns:a16="http://schemas.microsoft.com/office/drawing/2014/main" xmlns="" id="{E7A89F54-42A0-456C-AB62-FFDB983C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4025228" y="5569730"/>
            <a:ext cx="808888" cy="67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611B80F2-AC7B-47BD-AD42-469B6036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606" y="5319041"/>
            <a:ext cx="1117090" cy="10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Boitatá | Educa Mais Brasil">
            <a:extLst>
              <a:ext uri="{FF2B5EF4-FFF2-40B4-BE49-F238E27FC236}">
                <a16:creationId xmlns:a16="http://schemas.microsoft.com/office/drawing/2014/main" xmlns="" id="{6C07361C-75C5-480F-BBFC-0369E7D4F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27434">
            <a:off x="6626430" y="5548013"/>
            <a:ext cx="808888" cy="67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n by Cindy Jones on April | Butterfly clip art, Clip art, Clip ...">
            <a:extLst>
              <a:ext uri="{FF2B5EF4-FFF2-40B4-BE49-F238E27FC236}">
                <a16:creationId xmlns:a16="http://schemas.microsoft.com/office/drawing/2014/main" xmlns="" id="{210D6DA2-6A41-44FB-97D4-D677A0D5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465" y="5274935"/>
            <a:ext cx="3639479" cy="160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Lindas Gifs e Imagens: Folclore Brasileiro-Desenhos Png e Gifs">
            <a:extLst>
              <a:ext uri="{FF2B5EF4-FFF2-40B4-BE49-F238E27FC236}">
                <a16:creationId xmlns:a16="http://schemas.microsoft.com/office/drawing/2014/main" xmlns="" id="{B6D33C0B-EC2C-48D6-BE0B-3A6570578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86" y="5319041"/>
            <a:ext cx="1092256" cy="102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oitatá | Educa Mais Brasil">
            <a:extLst>
              <a:ext uri="{FF2B5EF4-FFF2-40B4-BE49-F238E27FC236}">
                <a16:creationId xmlns:a16="http://schemas.microsoft.com/office/drawing/2014/main" xmlns="" id="{73352AD3-00AA-4DD5-A949-409649A55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635">
            <a:off x="10808638" y="5703878"/>
            <a:ext cx="718970" cy="7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D3B2280-E181-4D0A-849C-38C5AB5BCD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9509" y="970017"/>
            <a:ext cx="10542433" cy="224927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xmlns="" id="{8F348664-2E82-4EA8-91E2-BE062627E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9510" y="3063252"/>
            <a:ext cx="10542434" cy="2236452"/>
          </a:xfrm>
          <a:prstGeom prst="rect">
            <a:avLst/>
          </a:prstGeom>
        </p:spPr>
      </p:pic>
      <p:pic>
        <p:nvPicPr>
          <p:cNvPr id="1026" name="Picture 2" descr="Oficina do Gif: Gifs de pássaros">
            <a:extLst>
              <a:ext uri="{FF2B5EF4-FFF2-40B4-BE49-F238E27FC236}">
                <a16:creationId xmlns:a16="http://schemas.microsoft.com/office/drawing/2014/main" xmlns="" id="{DC7AB65E-BD3E-406B-BF1C-DA3F1A53DA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826">
            <a:off x="1627638" y="103344"/>
            <a:ext cx="1603928" cy="8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552969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784</Words>
  <Application>Microsoft Office PowerPoint</Application>
  <PresentationFormat>Widescreen</PresentationFormat>
  <Paragraphs>141</Paragraphs>
  <Slides>35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</vt:lpstr>
      <vt:lpstr>Arial Black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Dell</dc:creator>
  <cp:lastModifiedBy>smec01</cp:lastModifiedBy>
  <cp:revision>46</cp:revision>
  <dcterms:created xsi:type="dcterms:W3CDTF">2020-08-12T12:58:05Z</dcterms:created>
  <dcterms:modified xsi:type="dcterms:W3CDTF">2020-08-13T14:41:05Z</dcterms:modified>
</cp:coreProperties>
</file>