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0" r:id="rId5"/>
    <p:sldId id="280" r:id="rId6"/>
    <p:sldId id="281" r:id="rId7"/>
    <p:sldId id="259" r:id="rId8"/>
    <p:sldId id="258" r:id="rId9"/>
    <p:sldId id="282" r:id="rId10"/>
    <p:sldId id="260" r:id="rId11"/>
    <p:sldId id="274" r:id="rId12"/>
    <p:sldId id="277" r:id="rId13"/>
    <p:sldId id="275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materia.com.br/texto-dissertativ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materia.com.br/texto-dissertativ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74883" y="1300424"/>
            <a:ext cx="5995555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Hora de enriquecer o vocabulário! Descreva o significado das palavras abaixo.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5" name="Ondulado 4"/>
          <p:cNvSpPr/>
          <p:nvPr/>
        </p:nvSpPr>
        <p:spPr>
          <a:xfrm rot="1050830">
            <a:off x="9344547" y="827255"/>
            <a:ext cx="2142725" cy="1291641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a atividade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6023" y="2748727"/>
            <a:ext cx="1860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deflagrada: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03074" y="2547854"/>
            <a:ext cx="7715180" cy="1052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103074" y="3801118"/>
            <a:ext cx="7715180" cy="1066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126203" y="5068699"/>
            <a:ext cx="7692051" cy="1048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2 (Borda e Ênfase) 10"/>
          <p:cNvSpPr/>
          <p:nvPr/>
        </p:nvSpPr>
        <p:spPr>
          <a:xfrm>
            <a:off x="1444338" y="1300424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51709" y="4001435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eminente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351709" y="5393026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3. mórbidas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303996" y="845020"/>
            <a:ext cx="4594528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Primeiro, observe a charge abaixo: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3.bp.blogspot.com/-mwb3M1ZhSAU/UhdmnxBJhAI/AAAAAAAAKlc/QZlBuFLIC_g/s320/folclo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9" y="1829481"/>
            <a:ext cx="5341502" cy="40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18035" y="6457890"/>
            <a:ext cx="4705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Disponível em: http</a:t>
            </a:r>
            <a:r>
              <a:rPr lang="pt-BR" sz="1000" dirty="0"/>
              <a:t>://3.bp.blogspot.com/-mwb3M1ZhSAU/UhdmnxBJhAI/AAAAAAAAKlc/QZlBuFLIC_g/s1600/folclore1.jpg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697014" y="1829481"/>
            <a:ext cx="4592904" cy="39491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Analise as semelhanças e diferenças entre a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texto “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Assassinando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lendas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Brasileiras?”.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789008" y="748973"/>
            <a:ext cx="7959437" cy="69346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Agora, desenvolva uma pequena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a sua análise.</a:t>
            </a:r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2 (Borda e Ênfase) 5"/>
          <p:cNvSpPr/>
          <p:nvPr/>
        </p:nvSpPr>
        <p:spPr>
          <a:xfrm>
            <a:off x="1330915" y="703837"/>
            <a:ext cx="1319646" cy="78373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06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955966" y="1622738"/>
            <a:ext cx="10297390" cy="4341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ndulado 7"/>
          <p:cNvSpPr/>
          <p:nvPr/>
        </p:nvSpPr>
        <p:spPr>
          <a:xfrm rot="1050830">
            <a:off x="9385394" y="4714650"/>
            <a:ext cx="1756897" cy="1008756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ou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refazer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atividades o número de vezes que desejar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49465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Leia, interprete os textos atentamente, registre as perguntas e responda em seu caderno.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549465"/>
            <a:ext cx="9362208" cy="527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FOLCLORE: MANIFESTAÇÕES DA CULTURA POPULAR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analgif.net/Gifs-animados/Personas/Folclore/Imagen-animada-Folclore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2" y="3234644"/>
            <a:ext cx="1434234" cy="1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-2791691" y="31038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Fonte/Gif: http</a:t>
            </a:r>
            <a:r>
              <a:rPr lang="pt-BR" sz="1100" dirty="0"/>
              <a:t>://www.canalgif.net/Gifs-animados/Personas/Folclore/Imagen-animada-Folclore-18.gif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366" y="1104203"/>
            <a:ext cx="2975263" cy="35829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ATENÇÃO!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261738" y="1835020"/>
            <a:ext cx="9642763" cy="3969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realizar as atividades leia atentamente a apostila com o conteúdo: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Folclore”.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Assassinando as lendas Brasileiras”?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20" y="2154678"/>
            <a:ext cx="1927516" cy="7736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98803" y="6457891"/>
            <a:ext cx="105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ESCOLA, Equipe Brasil. “Folclore”. Brasil Escola. Disponível em: https://brasilescola.uol.com.br/folclore#:~:text=O%20Brasil%2C%20naturalmente%2C%20possui%20o,e%20tamb%C3%A9m%20ind%C3%ADgena%20e%20africana. Acesso: 06/08/2020.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90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263200" y="798491"/>
            <a:ext cx="9633397" cy="8886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Antes de </a:t>
            </a:r>
            <a:r>
              <a:rPr lang="pt-BR" sz="2800" dirty="0" smtClean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começar, </a:t>
            </a:r>
            <a:r>
              <a:rPr lang="pt-BR" sz="2800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vamos relembrar a estrutura de um texto dissertativo.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63200" y="2202288"/>
            <a:ext cx="4197442" cy="382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Dissertativo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é um tipo de texto 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argumentativo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 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opinativo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uma vez que expõe a opinião sobre determinado assunto ou tema, por meio de uma argumentação lógica, coerente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coesa”.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234445" y="2202288"/>
            <a:ext cx="4662152" cy="38250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Dissertativo-Argumentativo: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Nessa modalidade, a intenção é persuadir o leitor, convencê-lo de sua tese (ideia central) a partir de coerente argumentação, exemplos,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fatos.</a:t>
            </a:r>
          </a:p>
          <a:p>
            <a:pPr fontAlgn="base"/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Dissertativo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Expositivo: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exposição de ideias, teorias, conceitos sem necessariamente tentar convencer o leitor.</a:t>
            </a:r>
          </a:p>
          <a:p>
            <a:pPr fontAlgn="base"/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65757" y="6488668"/>
            <a:ext cx="633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2"/>
              </a:rPr>
              <a:t>Disponível em: https</a:t>
            </a:r>
            <a:r>
              <a:rPr lang="pt-BR" dirty="0">
                <a:hlinkClick r:id="rId2"/>
              </a:rPr>
              <a:t>://www.todamateria.com.br/texto-dissertativo/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98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60169" y="772733"/>
            <a:ext cx="9633397" cy="5409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estrutura de um texto dissertativo está baseada em três momentos: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60169" y="1775000"/>
            <a:ext cx="2999707" cy="4252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Introdução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Nesse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momento, o mais importante é expor a ideia central sobre o tema de maneira clara. Importante lembrar que a Introdução é a parte mais importante do texto e por isso deve conter a informações que logo serão desenvolvidas.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65757" y="6488668"/>
            <a:ext cx="633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  <a:hlinkClick r:id="rId2"/>
              </a:rPr>
              <a:t>Disponível em: https</a:t>
            </a:r>
            <a:r>
              <a:rPr lang="pt-BR" dirty="0">
                <a:solidFill>
                  <a:prstClr val="black"/>
                </a:solidFill>
                <a:hlinkClick r:id="rId2"/>
              </a:rPr>
              <a:t>://www.todamateria.com.br/texto-dissertativo/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477013" y="1774999"/>
            <a:ext cx="2999707" cy="4252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Desenvolvimento: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do texto é que se desenvolve a argumentação por meio de opiniões, dados, levantamentos, estatísticas, fatos e exemplos sobre o tema, a fim de que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ideia central seja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defendida com propriedade.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7793859" y="1774998"/>
            <a:ext cx="2999707" cy="4252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/>
                </a:solidFill>
                <a:latin typeface="OpenSans"/>
              </a:rPr>
              <a:t>3- Conclusão</a:t>
            </a:r>
            <a:r>
              <a:rPr lang="pt-BR" sz="1600" b="1" dirty="0">
                <a:solidFill>
                  <a:schemeClr val="tx1"/>
                </a:solidFill>
                <a:latin typeface="OpenSans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OpenSans"/>
              </a:rPr>
              <a:t> O próprio nome já supõe que é necessário concluir o texto. Em outras palavras, não deixamos um texto sem </a:t>
            </a:r>
            <a:r>
              <a:rPr lang="pt-BR" sz="1600" dirty="0" smtClean="0">
                <a:solidFill>
                  <a:schemeClr val="tx1"/>
                </a:solidFill>
                <a:latin typeface="OpenSans"/>
              </a:rPr>
              <a:t>concluí-lo. É um fechamento </a:t>
            </a:r>
            <a:r>
              <a:rPr lang="pt-BR" sz="1600" dirty="0">
                <a:solidFill>
                  <a:schemeClr val="tx1"/>
                </a:solidFill>
                <a:latin typeface="OpenSans"/>
              </a:rPr>
              <a:t>das ideias, e principalmente da inserção de uma nova ideia, ou seja, uma "nova tese".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89616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3213363" y="5132352"/>
            <a:ext cx="589718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Source Sans Pro"/>
              </a:rPr>
              <a:t>Resenha crítica.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2583521" y="515893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3213364" y="3112888"/>
            <a:ext cx="5897180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Narrativo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2583521" y="314417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3213363" y="3772049"/>
            <a:ext cx="5897180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Dissertativo expositivo.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2583521" y="382117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3213363" y="4410919"/>
            <a:ext cx="5897180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Dissertativo argumentativo.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2583521" y="448193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93246" y="1309830"/>
            <a:ext cx="7879737" cy="8854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Com base nas explicações anteriores, podemos afirmar que </a:t>
            </a:r>
            <a:r>
              <a:rPr lang="pt-BR" dirty="0">
                <a:solidFill>
                  <a:schemeClr val="tx1"/>
                </a:solidFill>
                <a:latin typeface="Lato"/>
              </a:rPr>
              <a:t>o </a:t>
            </a:r>
            <a:r>
              <a:rPr lang="pt-BR" dirty="0" smtClean="0">
                <a:solidFill>
                  <a:schemeClr val="tx1"/>
                </a:solidFill>
                <a:latin typeface="Lato"/>
              </a:rPr>
              <a:t>texto “Assassinando </a:t>
            </a:r>
            <a:r>
              <a:rPr lang="pt-BR" dirty="0">
                <a:solidFill>
                  <a:schemeClr val="tx1"/>
                </a:solidFill>
                <a:latin typeface="Lato"/>
              </a:rPr>
              <a:t>as lendas </a:t>
            </a:r>
            <a:r>
              <a:rPr lang="pt-BR" dirty="0" smtClean="0">
                <a:solidFill>
                  <a:schemeClr val="tx1"/>
                </a:solidFill>
                <a:latin typeface="Lato"/>
              </a:rPr>
              <a:t>Brasileiras?” é um texto:</a:t>
            </a:r>
            <a:endParaRPr lang="pt-BR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411068" y="1324086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01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ndulado 16"/>
          <p:cNvSpPr/>
          <p:nvPr/>
        </p:nvSpPr>
        <p:spPr>
          <a:xfrm rot="1058478">
            <a:off x="9442277" y="3808032"/>
            <a:ext cx="1877352" cy="109210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50415" y="800846"/>
            <a:ext cx="8631477" cy="8394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a leitura e análise do texto “Assassinando as lendas Brasileiras?”, transcreva para o espaço abaixo ou em seu caderno o trecho que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tema.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2 (Borda e Ênfase) 18"/>
          <p:cNvSpPr/>
          <p:nvPr/>
        </p:nvSpPr>
        <p:spPr>
          <a:xfrm>
            <a:off x="1315306" y="783359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02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940988" y="1749319"/>
            <a:ext cx="10238703" cy="4364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50415" y="800846"/>
            <a:ext cx="8631477" cy="8394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Agora, transcreva para o espaço abaixo ou em seu caderno o trecho que </a:t>
            </a:r>
            <a:r>
              <a:rPr lang="pt-BR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tema.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2 (Borda e Ênfase) 18"/>
          <p:cNvSpPr/>
          <p:nvPr/>
        </p:nvSpPr>
        <p:spPr>
          <a:xfrm>
            <a:off x="1315306" y="783359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ATIVIDADE: 03</a:t>
            </a:r>
            <a:endParaRPr lang="pt-BR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940988" y="1749319"/>
            <a:ext cx="10238703" cy="4364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962228" y="2801788"/>
            <a:ext cx="7137731" cy="502326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persuadir o leitor, convencê-lo de sua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 central 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de coerente argumentação, exemplos, fatos.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962228" y="4231348"/>
            <a:ext cx="7137735" cy="536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400" dirty="0" smtClean="0">
              <a:solidFill>
                <a:schemeClr val="tx1"/>
              </a:solidFill>
              <a:latin typeface="Droid Serif"/>
            </a:endParaRPr>
          </a:p>
          <a:p>
            <a:pPr algn="just"/>
            <a:r>
              <a:rPr lang="pt-BR" sz="1400" dirty="0" smtClean="0">
                <a:solidFill>
                  <a:schemeClr val="tx1"/>
                </a:solidFill>
                <a:latin typeface="Droid Serif"/>
              </a:rPr>
              <a:t>Informar e apresentar conteúdos, </a:t>
            </a:r>
            <a:r>
              <a:rPr lang="pt-BR" sz="1400" dirty="0">
                <a:solidFill>
                  <a:schemeClr val="tx1"/>
                </a:solidFill>
                <a:latin typeface="Droid Serif"/>
              </a:rPr>
              <a:t>teorias, conceitos sem necessariamente tentar convencer o leitor.</a:t>
            </a:r>
          </a:p>
          <a:p>
            <a:pPr algn="just"/>
            <a:r>
              <a:rPr lang="pt-BR" sz="1400" dirty="0" smtClean="0">
                <a:solidFill>
                  <a:schemeClr val="tx1"/>
                </a:solidFill>
                <a:latin typeface="Droid Serif"/>
              </a:rPr>
              <a:t> 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13717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962228" y="3532592"/>
            <a:ext cx="7137734" cy="50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uma narração e expor sua opinião para o leitor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137179" y="35741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962229" y="4984055"/>
            <a:ext cx="7137733" cy="458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alternativas A e B estão corretas.</a:t>
            </a:r>
            <a:endParaRPr lang="pt-BR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649713" y="1143740"/>
            <a:ext cx="8427026" cy="1194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Folclore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afirmar que o objetivo do texto é: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 Explicativo 2 (Borda e Ênfase) 19"/>
          <p:cNvSpPr/>
          <p:nvPr/>
        </p:nvSpPr>
        <p:spPr>
          <a:xfrm>
            <a:off x="1334781" y="1224320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ndulado 16"/>
          <p:cNvSpPr/>
          <p:nvPr/>
        </p:nvSpPr>
        <p:spPr>
          <a:xfrm rot="19819384">
            <a:off x="606879" y="4765235"/>
            <a:ext cx="1455803" cy="1364939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1406</TotalTime>
  <Words>580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Century Gothic</vt:lpstr>
      <vt:lpstr>Droid Serif</vt:lpstr>
      <vt:lpstr>Garamond</vt:lpstr>
      <vt:lpstr>Lato</vt:lpstr>
      <vt:lpstr>OpenSans</vt:lpstr>
      <vt:lpstr>Source Sans Pro</vt:lpstr>
      <vt:lpstr>Times New Roman</vt:lpstr>
      <vt:lpstr>Orgânico</vt:lpstr>
      <vt:lpstr>1_Orgânico</vt:lpstr>
      <vt:lpstr>Apresentação do PowerPoint</vt:lpstr>
      <vt:lpstr>Apresentação do PowerPoint</vt:lpstr>
      <vt:lpstr>ATENÇÃO!</vt:lpstr>
      <vt:lpstr>Apresentação do PowerPoint</vt:lpstr>
      <vt:lpstr>Apresentação do PowerPoint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242</cp:revision>
  <dcterms:created xsi:type="dcterms:W3CDTF">2020-06-03T11:56:49Z</dcterms:created>
  <dcterms:modified xsi:type="dcterms:W3CDTF">2020-08-14T15:28:07Z</dcterms:modified>
</cp:coreProperties>
</file>