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4" r:id="rId3"/>
    <p:sldId id="263" r:id="rId4"/>
    <p:sldId id="259" r:id="rId5"/>
    <p:sldId id="256" r:id="rId6"/>
    <p:sldId id="262" r:id="rId7"/>
    <p:sldId id="258" r:id="rId8"/>
    <p:sldId id="260" r:id="rId9"/>
    <p:sldId id="261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9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4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8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8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3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0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8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3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05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62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5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3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13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83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9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05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896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50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9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45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13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86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2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2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1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9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3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6/15/2020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.gifanimados.com/Gifs-Tecnologia/Animaciones-Equipos-Sonido/Megafonos/Animadora-Con-Megafono-90620.php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hyperlink" Target="https://br.pinterest.com/pin/26557170926529487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ana.gov.br/noticias/diretoria-colegiada-aprova-medidas-em-decorrencia-do-novo-coronavirus-covid-19/cartilha_coronavirus.pdf/vie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WoyueUThO-nxSdyKAnOOgd7SHI4m9jOE/view?fbclid=IwAR2VG49PA8Y8BeUoPEAimUSzWotsFsndPTF-A4I9ycLgx3X5dzbHh10FsdU" TargetMode="External"/><Relationship Id="rId5" Type="http://schemas.openxmlformats.org/officeDocument/2006/relationships/hyperlink" Target="https://br.freepik.com/vetores-premium/menino-feliz-apontando-dedo_2178474.htm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g/prefeituradealfenas/pos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gAGtEBleM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tacao-da-leitura.webnode.pt/espa%C3%A7o-crian%C3%A7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g1.globo.com/mg/minas-gerais/noticia/2020/05/16/coronavirus-numero-de-mortes-chega-a-150-em-minas-gerais.g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.pinterest.com/pin/853854410578329298/" TargetMode="External"/><Relationship Id="rId5" Type="http://schemas.openxmlformats.org/officeDocument/2006/relationships/hyperlink" Target="https://www.youtube.com/watch?v=1nrpk_fqpd0" TargetMode="External"/><Relationship Id="rId4" Type="http://schemas.openxmlformats.org/officeDocument/2006/relationships/hyperlink" Target="https://www.youtube.com/watch?v=4HBKywBYUx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ingee.com/blingee/view/81793368-bye-a-" TargetMode="External"/><Relationship Id="rId4" Type="http://schemas.openxmlformats.org/officeDocument/2006/relationships/hyperlink" Target="https://www.youtube.com/watch?v=X6MxNW9fM2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6930" y="2460203"/>
            <a:ext cx="8915399" cy="374317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 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505" y="506603"/>
            <a:ext cx="2192247" cy="1758616"/>
          </a:xfrm>
          <a:prstGeom prst="rect">
            <a:avLst/>
          </a:prstGeom>
        </p:spPr>
      </p:pic>
      <p:sp>
        <p:nvSpPr>
          <p:cNvPr id="4" name="Seta: para a Direit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</p:spTree>
    <p:extLst>
      <p:ext uri="{BB962C8B-B14F-4D97-AF65-F5344CB8AC3E}">
        <p14:creationId xmlns:p14="http://schemas.microsoft.com/office/powerpoint/2010/main" val="22337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 noGrp="1"/>
          </p:cNvSpPr>
          <p:nvPr>
            <p:ph type="title"/>
          </p:nvPr>
        </p:nvSpPr>
        <p:spPr>
          <a:xfrm>
            <a:off x="2088832" y="952357"/>
            <a:ext cx="8911687" cy="128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Siga as dicas que você aprendeu e se cuide!</a:t>
            </a:r>
            <a:endParaRPr lang="pt-BR" sz="4000" b="1" i="1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352321" y="246057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0294" y="1327651"/>
            <a:ext cx="10350500" cy="377762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NÃO HÁ NECESSIDADE DE REALIZAR A IMPRESSÃO DESTE MATERIAL. </a:t>
            </a:r>
          </a:p>
          <a:p>
            <a:r>
              <a:rPr lang="pt-BR" b="1" dirty="0"/>
              <a:t>AS ATIVIDADES NÃO SÃO OBRIGATÓRIAS. </a:t>
            </a:r>
          </a:p>
          <a:p>
            <a:r>
              <a:rPr lang="pt-BR" b="1" dirty="0"/>
              <a:t>OS(AS) ALUNOS (AS) IRÃO REVER ESTAS ATIVIDADES NA VOLTA ÀS AULAS. </a:t>
            </a:r>
          </a:p>
        </p:txBody>
      </p:sp>
      <p:pic>
        <p:nvPicPr>
          <p:cNvPr id="1026" name="Picture 2" descr="Animadora con megáfono">
            <a:extLst>
              <a:ext uri="{FF2B5EF4-FFF2-40B4-BE49-F238E27FC236}">
                <a16:creationId xmlns="" xmlns:a16="http://schemas.microsoft.com/office/drawing/2014/main" id="{156FF151-6DD4-412A-8B92-3F7FC7B7E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62" y="1334502"/>
            <a:ext cx="2445456" cy="275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69F40CC-0301-4515-84CE-07FBFB8664C2}"/>
              </a:ext>
            </a:extLst>
          </p:cNvPr>
          <p:cNvSpPr/>
          <p:nvPr/>
        </p:nvSpPr>
        <p:spPr>
          <a:xfrm rot="20589152">
            <a:off x="3006329" y="883498"/>
            <a:ext cx="40783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2AA4C"/>
                </a:solidFill>
                <a:effectLst>
                  <a:outerShdw blurRad="12700" dist="38100" dir="2700000" algn="tl" rotWithShape="0">
                    <a:srgbClr val="92AA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ATENÇÃO!!!</a:t>
            </a:r>
          </a:p>
        </p:txBody>
      </p:sp>
      <p:sp>
        <p:nvSpPr>
          <p:cNvPr id="7" name="Seta para a direita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16740D4C-4E1E-486A-8A6B-EC798A1D0AA2}"/>
              </a:ext>
            </a:extLst>
          </p:cNvPr>
          <p:cNvSpPr/>
          <p:nvPr/>
        </p:nvSpPr>
        <p:spPr>
          <a:xfrm>
            <a:off x="10475109" y="6169490"/>
            <a:ext cx="1484130" cy="647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PRÓXIMA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="" xmlns:a16="http://schemas.microsoft.com/office/drawing/2014/main" id="{45428AE0-6A8E-4AF6-986A-34639F6CA375}"/>
              </a:ext>
            </a:extLst>
          </p:cNvPr>
          <p:cNvGraphicFramePr>
            <a:graphicFrameLocks noGrp="1"/>
          </p:cNvGraphicFramePr>
          <p:nvPr/>
        </p:nvGraphicFramePr>
        <p:xfrm>
          <a:off x="1638300" y="457200"/>
          <a:ext cx="10187304" cy="5073149"/>
        </p:xfrm>
        <a:graphic>
          <a:graphicData uri="http://schemas.openxmlformats.org/drawingml/2006/table">
            <a:tbl>
              <a:tblPr/>
              <a:tblGrid>
                <a:gridCol w="10187304">
                  <a:extLst>
                    <a:ext uri="{9D8B030D-6E8A-4147-A177-3AD203B41FA5}">
                      <a16:colId xmlns="" xmlns:a16="http://schemas.microsoft.com/office/drawing/2014/main" val="4214002630"/>
                    </a:ext>
                  </a:extLst>
                </a:gridCol>
              </a:tblGrid>
              <a:tr h="5073149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0179709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7043548-C78B-420F-B06A-3F3E26EE974B}"/>
              </a:ext>
            </a:extLst>
          </p:cNvPr>
          <p:cNvSpPr txBox="1"/>
          <p:nvPr/>
        </p:nvSpPr>
        <p:spPr>
          <a:xfrm rot="16200000" flipH="1" flipV="1">
            <a:off x="8553917" y="3445094"/>
            <a:ext cx="69780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Imagem disponível em: 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https://m.gifanimados.com/Gifs-Tecnologia/Animaciones-Equipos-Sonido/Megafonos/Animadora-Con-Megafono-90620.php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F850443-80DF-4ACE-AE4D-50B4532F6100}"/>
              </a:ext>
            </a:extLst>
          </p:cNvPr>
          <p:cNvSpPr/>
          <p:nvPr/>
        </p:nvSpPr>
        <p:spPr>
          <a:xfrm>
            <a:off x="8218526" y="5253468"/>
            <a:ext cx="36070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/>
              </a:rPr>
              <a:t>https://br.pinterest.com/pin/265571709265294874/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6" descr="Image associée em 2020 (com imagens) | Emoticons engraçados ...">
            <a:extLst>
              <a:ext uri="{FF2B5EF4-FFF2-40B4-BE49-F238E27FC236}">
                <a16:creationId xmlns="" xmlns:a16="http://schemas.microsoft.com/office/drawing/2014/main" id="{8E181E4C-CA12-4C01-B6EA-64DD2B3530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109" y="4087031"/>
            <a:ext cx="1303939" cy="13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FF09300-2B2F-4E44-9ECD-F2554E3DAFDB}"/>
              </a:ext>
            </a:extLst>
          </p:cNvPr>
          <p:cNvSpPr txBox="1"/>
          <p:nvPr/>
        </p:nvSpPr>
        <p:spPr>
          <a:xfrm>
            <a:off x="4591380" y="1911029"/>
            <a:ext cx="503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AOS PAIS, ALUNOS E/OU RESPONSÁVEIS;</a:t>
            </a:r>
          </a:p>
        </p:txBody>
      </p:sp>
      <p:sp>
        <p:nvSpPr>
          <p:cNvPr id="14" name="Seta: para a Direita 1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C04C70D-2896-4701-8AD1-CABC2A7CD7CD}"/>
              </a:ext>
            </a:extLst>
          </p:cNvPr>
          <p:cNvSpPr/>
          <p:nvPr/>
        </p:nvSpPr>
        <p:spPr>
          <a:xfrm rot="10800000">
            <a:off x="253819" y="6080180"/>
            <a:ext cx="1546105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59B6697-E177-43D6-974C-AA66FD0F15DF}"/>
              </a:ext>
            </a:extLst>
          </p:cNvPr>
          <p:cNvSpPr txBox="1"/>
          <p:nvPr/>
        </p:nvSpPr>
        <p:spPr>
          <a:xfrm>
            <a:off x="584275" y="6263886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40943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9178" y="1049045"/>
            <a:ext cx="3228395" cy="30925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744754" y="180788"/>
            <a:ext cx="9653155" cy="121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ALUNO,</a:t>
            </a:r>
          </a:p>
          <a:p>
            <a:pPr algn="just" defTabSz="457200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COPIE OS LINKS ABAIXO PARA FAZER </a:t>
            </a:r>
            <a:r>
              <a:rPr lang="pt-BR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LEITURAS </a:t>
            </a:r>
            <a:r>
              <a:rPr lang="pt-BR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DAS CARTILHAS E RESOLVA AS ATIVIDADES PROPOSTAS.</a:t>
            </a:r>
            <a:endParaRPr lang="pt-BR" sz="1400" dirty="0">
              <a:solidFill>
                <a:prstClr val="black"/>
              </a:solidFill>
            </a:endParaRPr>
          </a:p>
          <a:p>
            <a:pPr algn="just" defTabSz="457200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endParaRPr lang="pt-BR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44" y="1049046"/>
            <a:ext cx="3002973" cy="3092563"/>
          </a:xfrm>
          <a:prstGeom prst="rect">
            <a:avLst/>
          </a:prstGeom>
        </p:spPr>
      </p:pic>
      <p:sp>
        <p:nvSpPr>
          <p:cNvPr id="10" name="Fluxograma: Armazenamento de acesso sequencial 9"/>
          <p:cNvSpPr/>
          <p:nvPr/>
        </p:nvSpPr>
        <p:spPr>
          <a:xfrm>
            <a:off x="620282" y="1049045"/>
            <a:ext cx="3425477" cy="2812125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6" descr="Menino feliz, apontando dedo | Vetor Pre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90" y="2595326"/>
            <a:ext cx="995558" cy="247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ta para a direita 17">
            <a:hlinkClick r:id="" action="ppaction://hlinkshowjump?jump=nextslide"/>
          </p:cNvPr>
          <p:cNvSpPr/>
          <p:nvPr/>
        </p:nvSpPr>
        <p:spPr>
          <a:xfrm>
            <a:off x="10361005" y="5952158"/>
            <a:ext cx="1438767" cy="699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next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5400000">
            <a:off x="8777603" y="327065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5"/>
              </a:rPr>
              <a:t>https://br.freepik.com/vetores-premium/menino-feliz-apontando-dedo_2178474.htm</a:t>
            </a:r>
            <a:endParaRPr lang="pt-BR" sz="1100" b="1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89894FC-B934-42F1-9913-54B700EAB366}"/>
              </a:ext>
            </a:extLst>
          </p:cNvPr>
          <p:cNvSpPr/>
          <p:nvPr/>
        </p:nvSpPr>
        <p:spPr>
          <a:xfrm>
            <a:off x="650478" y="1614401"/>
            <a:ext cx="33952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Oi! Tudo bem? Esperamos que estejam todos bem! Está preparado para testar seus conhecimentos sobre Matemática? Preparamos algumas atividades para você, nesse momento de pandemia, e as cartilhas ao lado com informações sobre o </a:t>
            </a:r>
            <a:r>
              <a:rPr lang="pt-BR" sz="1400" b="1" dirty="0" err="1"/>
              <a:t>Coronavírus</a:t>
            </a:r>
            <a:r>
              <a:rPr lang="pt-BR" sz="1400" b="1" dirty="0"/>
              <a:t>.</a:t>
            </a:r>
          </a:p>
          <a:p>
            <a:pPr algn="ctr"/>
            <a:r>
              <a:rPr lang="pt-BR" sz="1400" b="1" dirty="0"/>
              <a:t>Resolva as atividades no </a:t>
            </a:r>
          </a:p>
          <a:p>
            <a:pPr algn="ctr"/>
            <a:r>
              <a:rPr lang="pt-BR" sz="1400" b="1" dirty="0"/>
              <a:t>seu caderno.</a:t>
            </a:r>
            <a:endParaRPr lang="pt-BR" sz="140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260D6075-516A-4BD5-86E9-61FB2FA4A01F}"/>
              </a:ext>
            </a:extLst>
          </p:cNvPr>
          <p:cNvSpPr/>
          <p:nvPr/>
        </p:nvSpPr>
        <p:spPr>
          <a:xfrm>
            <a:off x="5171090" y="4390785"/>
            <a:ext cx="3228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https://drive.google.com/file/d/1WoyueUThO-nxSdyKAnOOgd7SHI4m9jOE/view?fbclid=IwAR2VG49PA8Y8BeUoPEAimUSzWotsFsndPTF-A4I9ycLgx3X5dzbHh10FsdU</a:t>
            </a:r>
            <a:endParaRPr lang="pt-BR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F0B40A05-A54E-4DA4-97E0-3875EEDE0428}"/>
              </a:ext>
            </a:extLst>
          </p:cNvPr>
          <p:cNvSpPr/>
          <p:nvPr/>
        </p:nvSpPr>
        <p:spPr>
          <a:xfrm>
            <a:off x="5572031" y="4168506"/>
            <a:ext cx="3696583" cy="26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1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100" dirty="0">
              <a:solidFill>
                <a:prstClr val="black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22BC50F8-6E7A-46B4-8BAE-612EB66EFD61}"/>
              </a:ext>
            </a:extLst>
          </p:cNvPr>
          <p:cNvSpPr/>
          <p:nvPr/>
        </p:nvSpPr>
        <p:spPr>
          <a:xfrm>
            <a:off x="8800426" y="4376384"/>
            <a:ext cx="246557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hlinkClick r:id="rId7"/>
              </a:rPr>
              <a:t>https://www.ana.gov.br/noticias/diretoria-colegiada-aprova-medidas-em-decorrencia-do-novo-coronavirus-covid-19/cartilha_coronavirus.pdf/view</a:t>
            </a:r>
            <a:endParaRPr lang="pt-BR" sz="1100" b="1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E7BFBD8-EAF9-4315-AA0F-A4CF0EDDB2AA}"/>
              </a:ext>
            </a:extLst>
          </p:cNvPr>
          <p:cNvSpPr/>
          <p:nvPr/>
        </p:nvSpPr>
        <p:spPr>
          <a:xfrm>
            <a:off x="9200293" y="4165489"/>
            <a:ext cx="1186543" cy="26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11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Disponível em:</a:t>
            </a:r>
            <a:endParaRPr lang="pt-BR" sz="1100" dirty="0">
              <a:solidFill>
                <a:prstClr val="black"/>
              </a:solidFill>
            </a:endParaRPr>
          </a:p>
        </p:txBody>
      </p:sp>
      <p:sp>
        <p:nvSpPr>
          <p:cNvPr id="20" name="Seta: para a Direita 1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24E9D30A-C614-4DBF-94CF-4F19AE4590B1}"/>
              </a:ext>
            </a:extLst>
          </p:cNvPr>
          <p:cNvSpPr/>
          <p:nvPr/>
        </p:nvSpPr>
        <p:spPr>
          <a:xfrm rot="10800000">
            <a:off x="410344" y="5914741"/>
            <a:ext cx="1525751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CFEC9CA-8656-4F32-A6CC-06F2287E0740}"/>
              </a:ext>
            </a:extLst>
          </p:cNvPr>
          <p:cNvSpPr txBox="1"/>
          <p:nvPr/>
        </p:nvSpPr>
        <p:spPr>
          <a:xfrm>
            <a:off x="704656" y="6098447"/>
            <a:ext cx="141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ANTERIOR</a:t>
            </a:r>
          </a:p>
        </p:txBody>
      </p:sp>
    </p:spTree>
    <p:extLst>
      <p:ext uri="{BB962C8B-B14F-4D97-AF65-F5344CB8AC3E}">
        <p14:creationId xmlns:p14="http://schemas.microsoft.com/office/powerpoint/2010/main" val="28108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35027" y="17120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b="1" u="sng" dirty="0"/>
              <a:t>ATIVIDADES:</a:t>
            </a:r>
          </a:p>
          <a:p>
            <a:r>
              <a:rPr lang="pt-BR" b="1" dirty="0"/>
              <a:t>	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69931" y="646031"/>
            <a:ext cx="46126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I- </a:t>
            </a:r>
            <a:r>
              <a:rPr lang="pt-BR" b="1" dirty="0"/>
              <a:t>Ao lado, temos:</a:t>
            </a:r>
          </a:p>
          <a:p>
            <a:pPr algn="just"/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A</a:t>
            </a:r>
            <a:r>
              <a:rPr lang="pt-BR" b="1" dirty="0" smtClean="0"/>
              <a:t>s </a:t>
            </a:r>
            <a:r>
              <a:rPr lang="pt-BR" b="1" dirty="0"/>
              <a:t>informações, retiradas da cartilha </a:t>
            </a:r>
            <a:r>
              <a:rPr lang="pt-BR" b="1" dirty="0" smtClean="0"/>
              <a:t>do </a:t>
            </a:r>
            <a:r>
              <a:rPr lang="pt-BR" b="1" dirty="0"/>
              <a:t>Ministério da Saúde, que foi indicada para a leitura;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A</a:t>
            </a:r>
            <a:r>
              <a:rPr lang="pt-BR" b="1" dirty="0" smtClean="0"/>
              <a:t>s </a:t>
            </a:r>
            <a:r>
              <a:rPr lang="pt-BR" b="1" dirty="0"/>
              <a:t>informações sobre o Boletim Epidemiológico da Secretaria  Municipal de Saúde de Alfenas/MG, registrado na data de 03/06/2020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773" y="426716"/>
            <a:ext cx="4901046" cy="17456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724" y="2924204"/>
            <a:ext cx="4262568" cy="304398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35027" y="2421060"/>
            <a:ext cx="5936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dirty="0"/>
              <a:t>                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507189" y="2225131"/>
            <a:ext cx="4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BOLETIM EPIDEMIOLÓGICO  ALFENAS/MG</a:t>
            </a:r>
          </a:p>
        </p:txBody>
      </p:sp>
      <p:sp>
        <p:nvSpPr>
          <p:cNvPr id="22" name="Seta para a direita 21"/>
          <p:cNvSpPr/>
          <p:nvPr/>
        </p:nvSpPr>
        <p:spPr>
          <a:xfrm>
            <a:off x="10322313" y="5968188"/>
            <a:ext cx="1576039" cy="729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next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93773" y="5968188"/>
            <a:ext cx="39999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Disponível em: </a:t>
            </a:r>
            <a:r>
              <a:rPr lang="pt-BR" sz="1100" b="1" dirty="0">
                <a:hlinkClick r:id="rId4"/>
              </a:rPr>
              <a:t>https://www.facebook.com/pg/prefeituradealfenas/posts/</a:t>
            </a:r>
            <a:endParaRPr lang="pt-BR" sz="1100" b="1" dirty="0"/>
          </a:p>
        </p:txBody>
      </p:sp>
      <p:sp>
        <p:nvSpPr>
          <p:cNvPr id="12" name="Seta: para a Direita 11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36267A85-EB55-4695-9516-9967EFB4B33F}"/>
              </a:ext>
            </a:extLst>
          </p:cNvPr>
          <p:cNvSpPr/>
          <p:nvPr/>
        </p:nvSpPr>
        <p:spPr>
          <a:xfrm rot="10800000">
            <a:off x="340938" y="5950415"/>
            <a:ext cx="1546105" cy="64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5C72023-D1A6-47B3-9F0F-0002F71F65ED}"/>
              </a:ext>
            </a:extLst>
          </p:cNvPr>
          <p:cNvSpPr txBox="1"/>
          <p:nvPr/>
        </p:nvSpPr>
        <p:spPr>
          <a:xfrm>
            <a:off x="602166" y="6088914"/>
            <a:ext cx="128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1685924" y="407988"/>
            <a:ext cx="10066193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/>
                </a:solidFill>
              </a:rPr>
              <a:t>O boletim epidemiológico, do slide anterior , registrou, no dia 03/06/2020, um total de </a:t>
            </a:r>
            <a:r>
              <a:rPr lang="pt-BR" b="1" u="sng" dirty="0">
                <a:solidFill>
                  <a:schemeClr val="tx1"/>
                </a:solidFill>
              </a:rPr>
              <a:t>16</a:t>
            </a:r>
            <a:r>
              <a:rPr lang="pt-BR" b="1" dirty="0">
                <a:solidFill>
                  <a:schemeClr val="tx1"/>
                </a:solidFill>
              </a:rPr>
              <a:t> casos </a:t>
            </a:r>
            <a:r>
              <a:rPr lang="pt-BR" b="1" u="sng" dirty="0">
                <a:solidFill>
                  <a:schemeClr val="tx1"/>
                </a:solidFill>
              </a:rPr>
              <a:t>confirmados</a:t>
            </a:r>
            <a:r>
              <a:rPr lang="pt-BR" b="1" dirty="0">
                <a:solidFill>
                  <a:schemeClr val="tx1"/>
                </a:solidFill>
              </a:rPr>
              <a:t> em Alfenas. Considerando a porcentagem informada: </a:t>
            </a:r>
            <a:r>
              <a:rPr lang="pt-BR" b="1" u="sng" dirty="0">
                <a:solidFill>
                  <a:schemeClr val="tx1"/>
                </a:solidFill>
              </a:rPr>
              <a:t>“80% dos casos de </a:t>
            </a:r>
            <a:r>
              <a:rPr lang="pt-BR" b="1" u="sng" dirty="0" err="1">
                <a:solidFill>
                  <a:schemeClr val="tx1"/>
                </a:solidFill>
              </a:rPr>
              <a:t>coronavírus</a:t>
            </a:r>
            <a:r>
              <a:rPr lang="pt-BR" b="1" u="sng" dirty="0">
                <a:solidFill>
                  <a:schemeClr val="tx1"/>
                </a:solidFill>
              </a:rPr>
              <a:t> são leves</a:t>
            </a:r>
            <a:r>
              <a:rPr lang="pt-BR" b="1" dirty="0">
                <a:solidFill>
                  <a:schemeClr val="tx1"/>
                </a:solidFill>
              </a:rPr>
              <a:t>”, o total de casos leves de </a:t>
            </a:r>
            <a:r>
              <a:rPr lang="pt-BR" b="1" dirty="0" err="1">
                <a:solidFill>
                  <a:schemeClr val="tx1"/>
                </a:solidFill>
              </a:rPr>
              <a:t>coronavírus</a:t>
            </a:r>
            <a:r>
              <a:rPr lang="pt-BR" b="1" dirty="0">
                <a:solidFill>
                  <a:schemeClr val="tx1"/>
                </a:solidFill>
              </a:rPr>
              <a:t> em Alfenas, nessa data, </a:t>
            </a:r>
            <a:r>
              <a:rPr lang="pt-BR" b="1" u="sng" dirty="0">
                <a:solidFill>
                  <a:schemeClr val="tx1"/>
                </a:solidFill>
              </a:rPr>
              <a:t>aproximadamente</a:t>
            </a:r>
            <a:r>
              <a:rPr lang="pt-BR" b="1" dirty="0">
                <a:solidFill>
                  <a:schemeClr val="tx1"/>
                </a:solidFill>
              </a:rPr>
              <a:t>, é igual </a:t>
            </a:r>
            <a:r>
              <a:rPr lang="pt-BR" b="1" dirty="0" smtClean="0">
                <a:solidFill>
                  <a:schemeClr val="tx1"/>
                </a:solidFill>
              </a:rPr>
              <a:t>a:</a:t>
            </a:r>
            <a:endParaRPr lang="pt-BR" b="1" dirty="0">
              <a:solidFill>
                <a:schemeClr val="tx1"/>
              </a:solidFill>
            </a:endParaRPr>
          </a:p>
          <a:p>
            <a:pPr algn="just"/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pt-BR" dirty="0"/>
              <a:t>                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84893" y="2033285"/>
            <a:ext cx="771670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13</a:t>
            </a:r>
          </a:p>
        </p:txBody>
      </p:sp>
      <p:sp>
        <p:nvSpPr>
          <p:cNvPr id="6" name="Elipse 5"/>
          <p:cNvSpPr/>
          <p:nvPr/>
        </p:nvSpPr>
        <p:spPr>
          <a:xfrm>
            <a:off x="1935268" y="2033285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15185" y="2993848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14</a:t>
            </a:r>
          </a:p>
        </p:txBody>
      </p:sp>
      <p:sp>
        <p:nvSpPr>
          <p:cNvPr id="8" name="Elipse 7"/>
          <p:cNvSpPr/>
          <p:nvPr/>
        </p:nvSpPr>
        <p:spPr>
          <a:xfrm>
            <a:off x="1868400" y="2993848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582392" y="2033285"/>
            <a:ext cx="968958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15</a:t>
            </a:r>
          </a:p>
        </p:txBody>
      </p:sp>
      <p:sp>
        <p:nvSpPr>
          <p:cNvPr id="10" name="Elipse 9"/>
          <p:cNvSpPr/>
          <p:nvPr/>
        </p:nvSpPr>
        <p:spPr>
          <a:xfrm>
            <a:off x="4329734" y="2033285"/>
            <a:ext cx="429303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603940" y="2993848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16</a:t>
            </a:r>
          </a:p>
        </p:txBody>
      </p:sp>
      <p:sp>
        <p:nvSpPr>
          <p:cNvPr id="12" name="Elipse 11"/>
          <p:cNvSpPr/>
          <p:nvPr/>
        </p:nvSpPr>
        <p:spPr>
          <a:xfrm>
            <a:off x="4357155" y="2993848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Seta para a direita 12">
            <a:hlinkClick r:id="" action="ppaction://hlinkshowjump?jump=nextslide"/>
          </p:cNvPr>
          <p:cNvSpPr/>
          <p:nvPr/>
        </p:nvSpPr>
        <p:spPr>
          <a:xfrm>
            <a:off x="10401637" y="5973369"/>
            <a:ext cx="1525753" cy="772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PRÓXIMA</a:t>
            </a:r>
          </a:p>
        </p:txBody>
      </p:sp>
      <p:pic>
        <p:nvPicPr>
          <p:cNvPr id="4098" name="Picture 2" descr="INTRODUÇÃO - A INCLUSÃO DA TECNOLOGIA NA E.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9" y="4421343"/>
            <a:ext cx="2633237" cy="19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 explicativo em forma de nuvem 13"/>
          <p:cNvSpPr/>
          <p:nvPr/>
        </p:nvSpPr>
        <p:spPr>
          <a:xfrm>
            <a:off x="5798135" y="1610219"/>
            <a:ext cx="5233841" cy="247937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6509684" y="1941966"/>
            <a:ext cx="3761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/>
              <a:t>SUGESTÃO DE VÍDEOAULA PARA ESSA ATIVIDADE:</a:t>
            </a:r>
          </a:p>
          <a:p>
            <a:pPr algn="just"/>
            <a:endParaRPr lang="pt-BR" sz="1400" b="1" dirty="0"/>
          </a:p>
          <a:p>
            <a:r>
              <a:rPr lang="pt-BR" sz="1400" b="1" dirty="0">
                <a:hlinkClick r:id="rId3"/>
              </a:rPr>
              <a:t>https://www.youtube.com/watch?v=nUgAGtEBleM</a:t>
            </a:r>
            <a:endParaRPr lang="pt-BR" sz="1400" b="1" dirty="0"/>
          </a:p>
          <a:p>
            <a:endParaRPr lang="pt-BR" sz="1400" b="1" dirty="0"/>
          </a:p>
          <a:p>
            <a:r>
              <a:rPr lang="pt-BR" sz="1400" b="1" dirty="0"/>
              <a:t>Copie o link acima para assistir à aula no </a:t>
            </a:r>
            <a:r>
              <a:rPr lang="pt-BR" sz="1400" b="1" dirty="0" err="1"/>
              <a:t>youtube</a:t>
            </a:r>
            <a:r>
              <a:rPr lang="pt-BR" sz="1400" b="1" dirty="0"/>
              <a:t>.</a:t>
            </a:r>
          </a:p>
        </p:txBody>
      </p:sp>
      <p:sp>
        <p:nvSpPr>
          <p:cNvPr id="16" name="CaixaDeTexto 15"/>
          <p:cNvSpPr txBox="1"/>
          <p:nvPr/>
        </p:nvSpPr>
        <p:spPr>
          <a:xfrm rot="5400000">
            <a:off x="8798265" y="3124200"/>
            <a:ext cx="6258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4"/>
              </a:rPr>
              <a:t>https://estacao-da-leitura.webnode.pt/espa%C3%A7o-crian%C3%A7a/</a:t>
            </a:r>
            <a:endParaRPr lang="pt-BR" sz="1100" b="1" dirty="0"/>
          </a:p>
        </p:txBody>
      </p:sp>
      <p:sp>
        <p:nvSpPr>
          <p:cNvPr id="17" name="Seta: para a Direita 1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BBB05618-B570-4397-9802-CDB7D06F94CE}"/>
              </a:ext>
            </a:extLst>
          </p:cNvPr>
          <p:cNvSpPr/>
          <p:nvPr/>
        </p:nvSpPr>
        <p:spPr>
          <a:xfrm rot="10800000">
            <a:off x="507261" y="5896974"/>
            <a:ext cx="1525751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5C01051-39A9-40D9-A21C-A6006BD0E387}"/>
              </a:ext>
            </a:extLst>
          </p:cNvPr>
          <p:cNvSpPr txBox="1"/>
          <p:nvPr/>
        </p:nvSpPr>
        <p:spPr>
          <a:xfrm>
            <a:off x="722705" y="6080680"/>
            <a:ext cx="145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Fluxograma: Fita perfurada 17"/>
          <p:cNvSpPr/>
          <p:nvPr/>
        </p:nvSpPr>
        <p:spPr>
          <a:xfrm rot="20955221">
            <a:off x="396799" y="2067832"/>
            <a:ext cx="1452883" cy="109331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977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7548" y="491836"/>
            <a:ext cx="8915400" cy="6044045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</a:rPr>
              <a:t>II-</a:t>
            </a:r>
            <a:r>
              <a:rPr lang="pt-BR" b="1" dirty="0">
                <a:solidFill>
                  <a:schemeClr val="tx1"/>
                </a:solidFill>
              </a:rPr>
              <a:t> Observando o gráfico ao lado,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b="1" dirty="0">
                <a:solidFill>
                  <a:schemeClr val="tx1"/>
                </a:solidFill>
              </a:rPr>
              <a:t>pode-se afirmar </a:t>
            </a:r>
            <a:r>
              <a:rPr lang="pt-BR" b="1" dirty="0" smtClean="0">
                <a:solidFill>
                  <a:schemeClr val="tx1"/>
                </a:solidFill>
              </a:rPr>
              <a:t>que:</a:t>
            </a:r>
            <a:endParaRPr lang="pt-B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 </a:t>
            </a:r>
          </a:p>
          <a:p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6" y="772391"/>
            <a:ext cx="4966854" cy="47005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506391" y="1827512"/>
            <a:ext cx="5785572" cy="5695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gráfico mostra que, quanto maior a faixa etária, maior o número de mortes. </a:t>
            </a:r>
          </a:p>
        </p:txBody>
      </p:sp>
      <p:sp>
        <p:nvSpPr>
          <p:cNvPr id="6" name="Elipse 5"/>
          <p:cNvSpPr/>
          <p:nvPr/>
        </p:nvSpPr>
        <p:spPr>
          <a:xfrm>
            <a:off x="968372" y="1894102"/>
            <a:ext cx="502967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96991" y="47127"/>
            <a:ext cx="5018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CORONAVÍRUS: GRÁFICO PARA ENTENDER A SITUAÇÃO ATUAL DO BRASIL NA PANDEMIA</a:t>
            </a:r>
          </a:p>
          <a:p>
            <a:pPr algn="r"/>
            <a:r>
              <a:rPr lang="pt-BR" sz="1400" b="1" dirty="0"/>
              <a:t>13 maio 2020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09696" y="5254997"/>
            <a:ext cx="5757577" cy="4823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número de mortes é maior em pessoas acima de 80 anos de idade.</a:t>
            </a:r>
          </a:p>
        </p:txBody>
      </p:sp>
      <p:sp>
        <p:nvSpPr>
          <p:cNvPr id="11" name="Elipse 10"/>
          <p:cNvSpPr/>
          <p:nvPr/>
        </p:nvSpPr>
        <p:spPr>
          <a:xfrm>
            <a:off x="968372" y="5237425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361312" y="4238206"/>
            <a:ext cx="5880451" cy="54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 o número de mortes de pessoas de 60 anos ou mais é igual a 1433.</a:t>
            </a:r>
          </a:p>
        </p:txBody>
      </p:sp>
      <p:sp>
        <p:nvSpPr>
          <p:cNvPr id="13" name="Elipse 12"/>
          <p:cNvSpPr/>
          <p:nvPr/>
        </p:nvSpPr>
        <p:spPr>
          <a:xfrm>
            <a:off x="1011688" y="4238206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22253" y="3003720"/>
            <a:ext cx="5863940" cy="80100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 número de mortes da faixa etária de 70 a 79 anos representa 50% (metade) das 1985 pessoas que morreram.</a:t>
            </a: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950045" y="3151367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10662948" y="6080916"/>
            <a:ext cx="1423307" cy="72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next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Seta: para a Direita 16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E3C02C6E-2338-44F8-9F0E-43701B948438}"/>
              </a:ext>
            </a:extLst>
          </p:cNvPr>
          <p:cNvSpPr/>
          <p:nvPr/>
        </p:nvSpPr>
        <p:spPr>
          <a:xfrm rot="10800000">
            <a:off x="324241" y="6121256"/>
            <a:ext cx="1735314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3E415FC-63C1-411F-9B50-EE1E4C3E91CB}"/>
              </a:ext>
            </a:extLst>
          </p:cNvPr>
          <p:cNvSpPr txBox="1"/>
          <p:nvPr/>
        </p:nvSpPr>
        <p:spPr>
          <a:xfrm>
            <a:off x="710599" y="6285188"/>
            <a:ext cx="142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Fluxograma: Fita perfurada 17"/>
          <p:cNvSpPr/>
          <p:nvPr/>
        </p:nvSpPr>
        <p:spPr>
          <a:xfrm rot="956363">
            <a:off x="8692067" y="5691036"/>
            <a:ext cx="1718031" cy="9012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805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0676" y="158461"/>
            <a:ext cx="10493086" cy="4516582"/>
          </a:xfrm>
        </p:spPr>
        <p:txBody>
          <a:bodyPr>
            <a:normAutofit/>
          </a:bodyPr>
          <a:lstStyle/>
          <a:p>
            <a:r>
              <a:rPr lang="pt-BR" sz="2400" b="1" dirty="0"/>
              <a:t>III-</a:t>
            </a:r>
            <a:r>
              <a:rPr lang="pt-BR" b="1" dirty="0"/>
              <a:t> </a:t>
            </a:r>
            <a:r>
              <a:rPr lang="pt-BR" b="1" dirty="0">
                <a:solidFill>
                  <a:schemeClr val="tx1"/>
                </a:solidFill>
              </a:rPr>
              <a:t>Leia a manchete a seguir:</a:t>
            </a:r>
          </a:p>
          <a:p>
            <a:pPr marL="0" indent="0" algn="ctr">
              <a:buNone/>
            </a:pPr>
            <a:r>
              <a:rPr lang="pt-BR" b="1" dirty="0" err="1"/>
              <a:t>Coronavírus</a:t>
            </a:r>
            <a:r>
              <a:rPr lang="pt-BR" b="1" dirty="0"/>
              <a:t>: Número de mortes chega a 150 em Minas Gerais</a:t>
            </a:r>
          </a:p>
          <a:p>
            <a:pPr marL="0" indent="0" algn="ctr">
              <a:buNone/>
            </a:pPr>
            <a:r>
              <a:rPr lang="pt-BR" sz="1200" b="1" u="sng" dirty="0">
                <a:hlinkClick r:id="rId2"/>
              </a:rPr>
              <a:t>https://g1.globo.com/mg/minas-gerais/noticia/2020/05/16/coronavirus-numero-de-mortes-chega-a-150-em-minas-gerais.ghtml</a:t>
            </a:r>
            <a:endParaRPr lang="pt-BR" sz="1200" b="1" u="sng" dirty="0"/>
          </a:p>
          <a:p>
            <a:pPr marL="0" indent="0" algn="r">
              <a:spcBef>
                <a:spcPts val="0"/>
              </a:spcBef>
              <a:buNone/>
            </a:pPr>
            <a:r>
              <a:rPr lang="pt-BR" sz="1300" b="1" dirty="0">
                <a:solidFill>
                  <a:schemeClr val="tx1"/>
                </a:solidFill>
              </a:rPr>
              <a:t>Por G1 Minas — Belo Horizonte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1400" b="1" dirty="0">
                <a:solidFill>
                  <a:schemeClr val="tx1"/>
                </a:solidFill>
              </a:rPr>
              <a:t>16/05/2020 10h48 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Considere a proporção apresentada no gráfico da atividade anterior:  </a:t>
            </a:r>
            <a:r>
              <a:rPr lang="pt-BR" b="1" u="sng" dirty="0">
                <a:solidFill>
                  <a:schemeClr val="tx1"/>
                </a:solidFill>
              </a:rPr>
              <a:t>7 em cada 10 mortos eram idosos.</a:t>
            </a:r>
          </a:p>
          <a:p>
            <a:pPr marL="0" indent="0" algn="just">
              <a:buNone/>
            </a:pPr>
            <a:r>
              <a:rPr lang="pt-BR" b="1" dirty="0">
                <a:solidFill>
                  <a:schemeClr val="tx1"/>
                </a:solidFill>
              </a:rPr>
              <a:t>De acordo com o número de mortes em Minas Gerais apresentada na manchete acima e a proporção; qual o número de idosos mortos por </a:t>
            </a:r>
            <a:r>
              <a:rPr lang="pt-BR" b="1" dirty="0" err="1">
                <a:solidFill>
                  <a:schemeClr val="tx1"/>
                </a:solidFill>
              </a:rPr>
              <a:t>Coronavírus</a:t>
            </a:r>
            <a:r>
              <a:rPr lang="pt-BR" b="1" dirty="0">
                <a:solidFill>
                  <a:schemeClr val="tx1"/>
                </a:solidFill>
              </a:rPr>
              <a:t> em Minas Gerais?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endParaRPr lang="pt-BR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888301" y="3242429"/>
            <a:ext cx="1017007" cy="4169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45</a:t>
            </a:r>
          </a:p>
        </p:txBody>
      </p:sp>
      <p:sp>
        <p:nvSpPr>
          <p:cNvPr id="6" name="Elipse 5"/>
          <p:cNvSpPr/>
          <p:nvPr/>
        </p:nvSpPr>
        <p:spPr>
          <a:xfrm>
            <a:off x="1641516" y="3242429"/>
            <a:ext cx="450592" cy="4169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828999" y="3948978"/>
            <a:ext cx="99608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75</a:t>
            </a:r>
          </a:p>
        </p:txBody>
      </p:sp>
      <p:sp>
        <p:nvSpPr>
          <p:cNvPr id="8" name="Elipse 7"/>
          <p:cNvSpPr/>
          <p:nvPr/>
        </p:nvSpPr>
        <p:spPr>
          <a:xfrm>
            <a:off x="1582214" y="3948978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410107" y="3222914"/>
            <a:ext cx="893249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105</a:t>
            </a:r>
          </a:p>
        </p:txBody>
      </p:sp>
      <p:sp>
        <p:nvSpPr>
          <p:cNvPr id="10" name="Elipse 9"/>
          <p:cNvSpPr/>
          <p:nvPr/>
        </p:nvSpPr>
        <p:spPr>
          <a:xfrm>
            <a:off x="4060483" y="3222914"/>
            <a:ext cx="441324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307268" y="3948978"/>
            <a:ext cx="1072181" cy="4364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115</a:t>
            </a:r>
          </a:p>
        </p:txBody>
      </p:sp>
      <p:sp>
        <p:nvSpPr>
          <p:cNvPr id="12" name="Elipse 11"/>
          <p:cNvSpPr/>
          <p:nvPr/>
        </p:nvSpPr>
        <p:spPr>
          <a:xfrm>
            <a:off x="4060483" y="3948978"/>
            <a:ext cx="338486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9943397" y="5662341"/>
            <a:ext cx="1624489" cy="814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next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PRÓXIMA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56174"/>
              </p:ext>
            </p:extLst>
          </p:nvPr>
        </p:nvGraphicFramePr>
        <p:xfrm>
          <a:off x="1743075" y="657225"/>
          <a:ext cx="10340687" cy="1133475"/>
        </p:xfrm>
        <a:graphic>
          <a:graphicData uri="http://schemas.openxmlformats.org/drawingml/2006/table">
            <a:tbl>
              <a:tblPr/>
              <a:tblGrid>
                <a:gridCol w="10340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Pin em 2018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51" y="5169191"/>
            <a:ext cx="1888019" cy="18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 explicativo em forma de nuvem 13"/>
          <p:cNvSpPr/>
          <p:nvPr/>
        </p:nvSpPr>
        <p:spPr>
          <a:xfrm>
            <a:off x="5626234" y="3103709"/>
            <a:ext cx="5324254" cy="205976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164152" y="3450880"/>
            <a:ext cx="40663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SUGESTÕES DE VÍDEOAULAS PARA ESSA ATIVIDADE: </a:t>
            </a:r>
          </a:p>
          <a:p>
            <a:r>
              <a:rPr lang="pt-BR" sz="1400" b="1" dirty="0">
                <a:hlinkClick r:id="rId4"/>
              </a:rPr>
              <a:t>https://www.youtube.com/watch?v=4HBKywBYUx0</a:t>
            </a:r>
            <a:endParaRPr lang="pt-BR" sz="1400" b="1" dirty="0"/>
          </a:p>
          <a:p>
            <a:r>
              <a:rPr lang="pt-BR" sz="1400" b="1" dirty="0">
                <a:hlinkClick r:id="rId5"/>
              </a:rPr>
              <a:t>https://www.youtube.com/watch?v=1nrpk_fqpd0</a:t>
            </a:r>
            <a:endParaRPr lang="pt-BR" sz="1400" b="1" dirty="0"/>
          </a:p>
          <a:p>
            <a:endParaRPr lang="pt-BR" sz="1400" b="1" dirty="0"/>
          </a:p>
        </p:txBody>
      </p:sp>
      <p:sp>
        <p:nvSpPr>
          <p:cNvPr id="17" name="CaixaDeTexto 16"/>
          <p:cNvSpPr txBox="1"/>
          <p:nvPr/>
        </p:nvSpPr>
        <p:spPr>
          <a:xfrm rot="5400000">
            <a:off x="9657191" y="4842372"/>
            <a:ext cx="454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6"/>
              </a:rPr>
              <a:t>https://br.pinterest.com/pin/853854410578329298/</a:t>
            </a:r>
            <a:endParaRPr lang="pt-BR" sz="1100" b="1" dirty="0"/>
          </a:p>
        </p:txBody>
      </p:sp>
      <p:sp>
        <p:nvSpPr>
          <p:cNvPr id="18" name="Seta: para a Direita 1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0A60AC3-89D1-4028-AD5A-2F3DB9E465E2}"/>
              </a:ext>
            </a:extLst>
          </p:cNvPr>
          <p:cNvSpPr/>
          <p:nvPr/>
        </p:nvSpPr>
        <p:spPr>
          <a:xfrm rot="10800000">
            <a:off x="288224" y="5758400"/>
            <a:ext cx="1735314" cy="73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7C15367-C63D-4E55-A8D3-F14BDBB858A0}"/>
              </a:ext>
            </a:extLst>
          </p:cNvPr>
          <p:cNvSpPr txBox="1"/>
          <p:nvPr/>
        </p:nvSpPr>
        <p:spPr>
          <a:xfrm>
            <a:off x="653142" y="5965371"/>
            <a:ext cx="138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" action="ppaction://hlinkshowjump?jump=previousslid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ANTERIOR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Fluxograma: Fita perfurada 18"/>
          <p:cNvSpPr/>
          <p:nvPr/>
        </p:nvSpPr>
        <p:spPr>
          <a:xfrm rot="20800376">
            <a:off x="1662955" y="4712848"/>
            <a:ext cx="1718031" cy="9012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6957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="" xmlns:a16="http://schemas.microsoft.com/office/drawing/2014/main" id="{6A53507C-5A36-46F4-B59C-94E4E18E4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5766" y="0"/>
            <a:ext cx="4110872" cy="34232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6ED411E-4460-4EBC-9353-87153C488A02}"/>
              </a:ext>
            </a:extLst>
          </p:cNvPr>
          <p:cNvSpPr txBox="1"/>
          <p:nvPr/>
        </p:nvSpPr>
        <p:spPr>
          <a:xfrm>
            <a:off x="1541751" y="-183088"/>
            <a:ext cx="64105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  </a:t>
            </a:r>
          </a:p>
          <a:p>
            <a:pPr algn="just"/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As informações do cartaz ao lado foi retirada da Cartilha do Ministério da Saúde, indicada para a leitura. Leia a informação ao lado e resolva a atividade a seguir:</a:t>
            </a:r>
          </a:p>
          <a:p>
            <a:pPr algn="just"/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IV-</a:t>
            </a:r>
            <a:r>
              <a:rPr lang="pt-BR" b="1" dirty="0">
                <a:solidFill>
                  <a:schemeClr val="bg2">
                    <a:lumMod val="10000"/>
                  </a:schemeClr>
                </a:solidFill>
              </a:rPr>
              <a:t> O número decimal, indicado no termômetro do cartaz, em sua forma fracionária, é igual </a:t>
            </a:r>
            <a:r>
              <a:rPr lang="pt-BR" b="1" dirty="0" smtClean="0">
                <a:solidFill>
                  <a:schemeClr val="bg2">
                    <a:lumMod val="10000"/>
                  </a:schemeClr>
                </a:solidFill>
              </a:rPr>
              <a:t>a:</a:t>
            </a:r>
            <a:endParaRPr lang="pt-BR" b="1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b="1" dirty="0"/>
              <a:t> </a:t>
            </a:r>
          </a:p>
        </p:txBody>
      </p:sp>
      <p:sp>
        <p:nvSpPr>
          <p:cNvPr id="7" name="Retângulo de cantos arredondados 4">
            <a:extLst>
              <a:ext uri="{FF2B5EF4-FFF2-40B4-BE49-F238E27FC236}">
                <a16:creationId xmlns="" xmlns:a16="http://schemas.microsoft.com/office/drawing/2014/main" id="{B20B8E7E-A7A7-4C6F-9527-D1DB6D6C3C14}"/>
              </a:ext>
            </a:extLst>
          </p:cNvPr>
          <p:cNvSpPr/>
          <p:nvPr/>
        </p:nvSpPr>
        <p:spPr>
          <a:xfrm>
            <a:off x="1929238" y="2959081"/>
            <a:ext cx="1017007" cy="5967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37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8</a:t>
            </a: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C512107E-B939-4ADB-9BEE-1D6E5C8C18DD}"/>
              </a:ext>
            </a:extLst>
          </p:cNvPr>
          <p:cNvSpPr/>
          <p:nvPr/>
        </p:nvSpPr>
        <p:spPr>
          <a:xfrm>
            <a:off x="1478646" y="3049016"/>
            <a:ext cx="450592" cy="4169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="" xmlns:a16="http://schemas.microsoft.com/office/drawing/2014/main" id="{ADA4D849-E153-4FA6-8B2C-797FA5066734}"/>
              </a:ext>
            </a:extLst>
          </p:cNvPr>
          <p:cNvSpPr/>
          <p:nvPr/>
        </p:nvSpPr>
        <p:spPr>
          <a:xfrm>
            <a:off x="1934775" y="3847732"/>
            <a:ext cx="1017007" cy="5967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378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5C1DF0A8-901C-4073-9196-F4FF28F0B4E7}"/>
              </a:ext>
            </a:extLst>
          </p:cNvPr>
          <p:cNvSpPr/>
          <p:nvPr/>
        </p:nvSpPr>
        <p:spPr>
          <a:xfrm>
            <a:off x="1484183" y="3927908"/>
            <a:ext cx="450592" cy="4364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Retângulo de cantos arredondados 4">
            <a:extLst>
              <a:ext uri="{FF2B5EF4-FFF2-40B4-BE49-F238E27FC236}">
                <a16:creationId xmlns="" xmlns:a16="http://schemas.microsoft.com/office/drawing/2014/main" id="{3474F8EA-ED03-4F3E-B37D-3D8DC88C4C54}"/>
              </a:ext>
            </a:extLst>
          </p:cNvPr>
          <p:cNvSpPr/>
          <p:nvPr/>
        </p:nvSpPr>
        <p:spPr>
          <a:xfrm>
            <a:off x="1951326" y="4707678"/>
            <a:ext cx="1017007" cy="5967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378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100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50CC9EF9-F6F4-4C81-900C-6604DE6C0252}"/>
              </a:ext>
            </a:extLst>
          </p:cNvPr>
          <p:cNvSpPr/>
          <p:nvPr/>
        </p:nvSpPr>
        <p:spPr>
          <a:xfrm>
            <a:off x="1500734" y="4797613"/>
            <a:ext cx="450592" cy="4169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Retângulo de cantos arredondados 4">
            <a:extLst>
              <a:ext uri="{FF2B5EF4-FFF2-40B4-BE49-F238E27FC236}">
                <a16:creationId xmlns="" xmlns:a16="http://schemas.microsoft.com/office/drawing/2014/main" id="{CA3FED86-DD73-429B-BA71-2E7A8E9A730B}"/>
              </a:ext>
            </a:extLst>
          </p:cNvPr>
          <p:cNvSpPr/>
          <p:nvPr/>
        </p:nvSpPr>
        <p:spPr>
          <a:xfrm>
            <a:off x="1992343" y="5631657"/>
            <a:ext cx="1017007" cy="5967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u="sng" dirty="0">
                <a:solidFill>
                  <a:schemeClr val="bg2">
                    <a:lumMod val="25000"/>
                  </a:schemeClr>
                </a:solidFill>
              </a:rPr>
              <a:t>378</a:t>
            </a:r>
          </a:p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1000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27BF6A5A-504D-42EB-8387-E17B29B6213F}"/>
              </a:ext>
            </a:extLst>
          </p:cNvPr>
          <p:cNvSpPr/>
          <p:nvPr/>
        </p:nvSpPr>
        <p:spPr>
          <a:xfrm>
            <a:off x="1541751" y="5721592"/>
            <a:ext cx="450592" cy="4169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7172" name="Picture 4" descr="bye a+ Picture #81793368 | Blingee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75" y="5499259"/>
            <a:ext cx="1628596" cy="13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forma de nuvem 1"/>
          <p:cNvSpPr/>
          <p:nvPr/>
        </p:nvSpPr>
        <p:spPr>
          <a:xfrm>
            <a:off x="3354944" y="2683482"/>
            <a:ext cx="5000482" cy="245713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47192" y="3154987"/>
            <a:ext cx="400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SUGESTÃO DE VÍDEOAULA PARA ESSA ATIVIDADE:</a:t>
            </a:r>
          </a:p>
          <a:p>
            <a:r>
              <a:rPr lang="pt-BR" sz="1600" b="1" dirty="0">
                <a:hlinkClick r:id="rId4"/>
              </a:rPr>
              <a:t>https://www.youtube.com/watch?v=X6MxNW9fM2M</a:t>
            </a:r>
            <a:endParaRPr lang="pt-BR" sz="1600" b="1" dirty="0"/>
          </a:p>
          <a:p>
            <a:r>
              <a:rPr lang="pt-BR" sz="1600" b="1" dirty="0"/>
              <a:t>Copie o link acima para assistir à aula no </a:t>
            </a:r>
            <a:r>
              <a:rPr lang="pt-BR" sz="1600" b="1" dirty="0" err="1"/>
              <a:t>youtube</a:t>
            </a:r>
            <a:r>
              <a:rPr lang="pt-BR" sz="1600" b="1" dirty="0"/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 rot="5400000">
            <a:off x="10239343" y="4820707"/>
            <a:ext cx="34744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Imagem disponível em: </a:t>
            </a:r>
            <a:r>
              <a:rPr lang="pt-BR" sz="1100" b="1" dirty="0">
                <a:hlinkClick r:id="rId5"/>
              </a:rPr>
              <a:t>http://blingee.com/blingee/view/81793368-bye-a-</a:t>
            </a:r>
            <a:endParaRPr lang="pt-BR" sz="1100" b="1" dirty="0"/>
          </a:p>
        </p:txBody>
      </p:sp>
      <p:sp>
        <p:nvSpPr>
          <p:cNvPr id="17" name="Fluxograma: Fita perfurada 16"/>
          <p:cNvSpPr/>
          <p:nvPr/>
        </p:nvSpPr>
        <p:spPr>
          <a:xfrm rot="956363">
            <a:off x="9067376" y="4000951"/>
            <a:ext cx="1718031" cy="9012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Responda em seu caderno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107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Agora, vamos conferir as respostas?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t-B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endParaRPr lang="pt-B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6558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631</Words>
  <Application>Microsoft Office PowerPoint</Application>
  <PresentationFormat>Widescreen</PresentationFormat>
  <Paragraphs>149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Cacho</vt:lpstr>
      <vt:lpstr>1_Cacho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Agora, vamos conferir as respostas?</vt:lpstr>
      <vt:lpstr>Siga as dicas que você aprendeu e se cuide!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smec43</dc:creator>
  <cp:lastModifiedBy>smec01</cp:lastModifiedBy>
  <cp:revision>64</cp:revision>
  <dcterms:created xsi:type="dcterms:W3CDTF">2020-06-04T16:51:39Z</dcterms:created>
  <dcterms:modified xsi:type="dcterms:W3CDTF">2020-06-15T14:58:06Z</dcterms:modified>
</cp:coreProperties>
</file>