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4" r:id="rId1"/>
    <p:sldMasterId id="2147483712" r:id="rId2"/>
  </p:sldMasterIdLst>
  <p:sldIdLst>
    <p:sldId id="256" r:id="rId3"/>
    <p:sldId id="266" r:id="rId4"/>
    <p:sldId id="274" r:id="rId5"/>
    <p:sldId id="258" r:id="rId6"/>
    <p:sldId id="259" r:id="rId7"/>
    <p:sldId id="260" r:id="rId8"/>
    <p:sldId id="269" r:id="rId9"/>
    <p:sldId id="273" r:id="rId10"/>
    <p:sldId id="275" r:id="rId11"/>
    <p:sldId id="276" r:id="rId12"/>
    <p:sldId id="262" r:id="rId13"/>
    <p:sldId id="27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7/30/2020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2714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900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08507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88346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9719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73237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45027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26876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84971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89321DE-2EC6-4FB4-A5CF-35774C6721A9}" type="datetimeFigureOut">
              <a:rPr lang="pt-BR" smtClean="0">
                <a:solidFill>
                  <a:prstClr val="black"/>
                </a:solidFill>
              </a:rPr>
              <a:pPr/>
              <a:t>30/07/2020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1EE2DD1-8CD7-4498-9059-67C7C5B87E7D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35550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321DE-2EC6-4FB4-A5CF-35774C6721A9}" type="datetimeFigureOut">
              <a:rPr lang="pt-BR" smtClean="0">
                <a:solidFill>
                  <a:prstClr val="black"/>
                </a:solidFill>
              </a:rPr>
              <a:pPr/>
              <a:t>30/07/2020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E2DD1-8CD7-4498-9059-67C7C5B87E7D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585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0892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321DE-2EC6-4FB4-A5CF-35774C6721A9}" type="datetimeFigureOut">
              <a:rPr lang="pt-BR" smtClean="0">
                <a:solidFill>
                  <a:prstClr val="black"/>
                </a:solidFill>
              </a:rPr>
              <a:pPr/>
              <a:t>30/07/2020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E2DD1-8CD7-4498-9059-67C7C5B87E7D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24297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321DE-2EC6-4FB4-A5CF-35774C6721A9}" type="datetimeFigureOut">
              <a:rPr lang="pt-BR" smtClean="0">
                <a:solidFill>
                  <a:prstClr val="black"/>
                </a:solidFill>
              </a:rPr>
              <a:pPr/>
              <a:t>30/07/2020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E2DD1-8CD7-4498-9059-67C7C5B87E7D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4841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321DE-2EC6-4FB4-A5CF-35774C6721A9}" type="datetimeFigureOut">
              <a:rPr lang="pt-BR" smtClean="0">
                <a:solidFill>
                  <a:prstClr val="black"/>
                </a:solidFill>
              </a:rPr>
              <a:pPr/>
              <a:t>30/07/2020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E2DD1-8CD7-4498-9059-67C7C5B87E7D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35810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321DE-2EC6-4FB4-A5CF-35774C6721A9}" type="datetimeFigureOut">
              <a:rPr lang="pt-BR" smtClean="0">
                <a:solidFill>
                  <a:prstClr val="black"/>
                </a:solidFill>
              </a:rPr>
              <a:pPr/>
              <a:t>30/07/2020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E2DD1-8CD7-4498-9059-67C7C5B87E7D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41411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321DE-2EC6-4FB4-A5CF-35774C6721A9}" type="datetimeFigureOut">
              <a:rPr lang="pt-BR" smtClean="0">
                <a:solidFill>
                  <a:prstClr val="black"/>
                </a:solidFill>
              </a:rPr>
              <a:pPr/>
              <a:t>30/07/2020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E2DD1-8CD7-4498-9059-67C7C5B87E7D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9849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321DE-2EC6-4FB4-A5CF-35774C6721A9}" type="datetimeFigureOut">
              <a:rPr lang="pt-BR" smtClean="0">
                <a:solidFill>
                  <a:prstClr val="black"/>
                </a:solidFill>
              </a:rPr>
              <a:pPr/>
              <a:t>30/07/2020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E2DD1-8CD7-4498-9059-67C7C5B87E7D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91559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321DE-2EC6-4FB4-A5CF-35774C6721A9}" type="datetimeFigureOut">
              <a:rPr lang="pt-BR" smtClean="0">
                <a:solidFill>
                  <a:prstClr val="black"/>
                </a:solidFill>
              </a:rPr>
              <a:pPr/>
              <a:t>30/07/2020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E2DD1-8CD7-4498-9059-67C7C5B87E7D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4483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321DE-2EC6-4FB4-A5CF-35774C6721A9}" type="datetimeFigureOut">
              <a:rPr lang="pt-BR" smtClean="0">
                <a:solidFill>
                  <a:prstClr val="black"/>
                </a:solidFill>
              </a:rPr>
              <a:pPr/>
              <a:t>30/07/2020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E2DD1-8CD7-4498-9059-67C7C5B87E7D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0558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321DE-2EC6-4FB4-A5CF-35774C6721A9}" type="datetimeFigureOut">
              <a:rPr lang="pt-BR" smtClean="0">
                <a:solidFill>
                  <a:prstClr val="black"/>
                </a:solidFill>
              </a:rPr>
              <a:pPr/>
              <a:t>30/07/2020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E2DD1-8CD7-4498-9059-67C7C5B87E7D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05633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321DE-2EC6-4FB4-A5CF-35774C6721A9}" type="datetimeFigureOut">
              <a:rPr lang="pt-BR" smtClean="0">
                <a:solidFill>
                  <a:prstClr val="black"/>
                </a:solidFill>
              </a:rPr>
              <a:pPr/>
              <a:t>30/07/2020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E2DD1-8CD7-4498-9059-67C7C5B87E7D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 defTabSz="914400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782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66229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321DE-2EC6-4FB4-A5CF-35774C6721A9}" type="datetimeFigureOut">
              <a:rPr lang="pt-BR" smtClean="0">
                <a:solidFill>
                  <a:prstClr val="black"/>
                </a:solidFill>
              </a:rPr>
              <a:pPr/>
              <a:t>30/07/2020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E2DD1-8CD7-4498-9059-67C7C5B87E7D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2782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321DE-2EC6-4FB4-A5CF-35774C6721A9}" type="datetimeFigureOut">
              <a:rPr lang="pt-BR" smtClean="0">
                <a:solidFill>
                  <a:prstClr val="black"/>
                </a:solidFill>
              </a:rPr>
              <a:pPr/>
              <a:t>30/07/2020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E2DD1-8CD7-4498-9059-67C7C5B87E7D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 defTabSz="914400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85798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321DE-2EC6-4FB4-A5CF-35774C6721A9}" type="datetimeFigureOut">
              <a:rPr lang="pt-BR" smtClean="0">
                <a:solidFill>
                  <a:prstClr val="black"/>
                </a:solidFill>
              </a:rPr>
              <a:pPr/>
              <a:t>30/07/2020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E2DD1-8CD7-4498-9059-67C7C5B87E7D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83065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321DE-2EC6-4FB4-A5CF-35774C6721A9}" type="datetimeFigureOut">
              <a:rPr lang="pt-BR" smtClean="0">
                <a:solidFill>
                  <a:prstClr val="black"/>
                </a:solidFill>
              </a:rPr>
              <a:pPr/>
              <a:t>30/07/2020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E2DD1-8CD7-4498-9059-67C7C5B87E7D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41356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321DE-2EC6-4FB4-A5CF-35774C6721A9}" type="datetimeFigureOut">
              <a:rPr lang="pt-BR" smtClean="0">
                <a:solidFill>
                  <a:prstClr val="black"/>
                </a:solidFill>
              </a:rPr>
              <a:pPr/>
              <a:t>30/07/2020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E2DD1-8CD7-4498-9059-67C7C5B87E7D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451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912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5129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6697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898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1238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860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7/30/2020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733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914400"/>
            <a:fld id="{D89321DE-2EC6-4FB4-A5CF-35774C6721A9}" type="datetimeFigureOut">
              <a:rPr lang="pt-BR" smtClean="0">
                <a:solidFill>
                  <a:prstClr val="black"/>
                </a:solidFill>
              </a:rPr>
              <a:pPr defTabSz="914400"/>
              <a:t>30/07/2020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914400"/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914400"/>
            <a:fld id="{01EE2DD1-8CD7-4498-9059-67C7C5B87E7D}" type="slidenum">
              <a:rPr lang="pt-BR" smtClean="0">
                <a:solidFill>
                  <a:prstClr val="black"/>
                </a:solidFill>
              </a:rPr>
              <a:pPr defTabSz="914400"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408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  <p:sldLayoutId id="214748372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slide" Target="slide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image" Target="../media/image9.png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image" Target="../media/image9.png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image" Target="../media/image9.png"/><Relationship Id="rId4" Type="http://schemas.openxmlformats.org/officeDocument/2006/relationships/slide" Target="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image" Target="../media/image9.png"/><Relationship Id="rId4" Type="http://schemas.openxmlformats.org/officeDocument/2006/relationships/slide" Target="slide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74811" y="1361209"/>
            <a:ext cx="8915399" cy="3743170"/>
          </a:xfrm>
        </p:spPr>
        <p:txBody>
          <a:bodyPr>
            <a:normAutofit fontScale="62500" lnSpcReduction="20000"/>
          </a:bodyPr>
          <a:lstStyle/>
          <a:p>
            <a:pPr algn="ctr">
              <a:lnSpc>
                <a:spcPct val="150000"/>
              </a:lnSpc>
            </a:pPr>
            <a:endParaRPr lang="pt-B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t-BR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pt-BR" sz="5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° ANO – ENSINO FUNDAMENTAL II</a:t>
            </a:r>
          </a:p>
          <a:p>
            <a:pPr algn="ctr">
              <a:lnSpc>
                <a:spcPct val="150000"/>
              </a:lnSpc>
            </a:pPr>
            <a:r>
              <a:rPr lang="pt-BR" sz="5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LÍNGUA PORTUGUESA</a:t>
            </a:r>
          </a:p>
          <a:p>
            <a:pPr algn="ctr">
              <a:lnSpc>
                <a:spcPct val="150000"/>
              </a:lnSpc>
            </a:pPr>
            <a:endParaRPr lang="pt-B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endParaRPr lang="pt-B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endParaRPr lang="pt-B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pt-BR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SECRETARIA MUNICIPAL DE EDUCAÇÃO E CULTURA DE ALFENAS</a:t>
            </a:r>
          </a:p>
          <a:p>
            <a:pPr algn="ctr"/>
            <a:endParaRPr lang="pt-B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eta: para a Direita 3">
            <a:hlinkClick r:id="rId2" action="ppaction://hlinksldjump"/>
            <a:extLst>
              <a:ext uri="{FF2B5EF4-FFF2-40B4-BE49-F238E27FC236}">
                <a16:creationId xmlns:a16="http://schemas.microsoft.com/office/drawing/2014/main" xmlns="" id="{A0FCE417-3216-4935-B935-728B223EAA8D}"/>
              </a:ext>
            </a:extLst>
          </p:cNvPr>
          <p:cNvSpPr/>
          <p:nvPr/>
        </p:nvSpPr>
        <p:spPr>
          <a:xfrm>
            <a:off x="10503017" y="5763237"/>
            <a:ext cx="1283514" cy="620785"/>
          </a:xfrm>
          <a:prstGeom prst="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Clique aqui para continuar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469" y="128310"/>
            <a:ext cx="1443545" cy="1232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233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Opinião:</a:t>
            </a:r>
            <a:r>
              <a:rPr lang="pt-BR" dirty="0"/>
              <a:t> O que é?</a:t>
            </a:r>
          </a:p>
        </p:txBody>
      </p:sp>
      <p:pic>
        <p:nvPicPr>
          <p:cNvPr id="4" name="Espaço Reservado para Conteú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516" y="982132"/>
            <a:ext cx="2183839" cy="1294047"/>
          </a:xfrm>
          <a:prstGeom prst="rect">
            <a:avLst/>
          </a:prstGeom>
        </p:spPr>
      </p:pic>
      <p:sp>
        <p:nvSpPr>
          <p:cNvPr id="5" name="Texto explicativo retangular com cantos arredondados 4"/>
          <p:cNvSpPr/>
          <p:nvPr/>
        </p:nvSpPr>
        <p:spPr>
          <a:xfrm>
            <a:off x="2093643" y="2575775"/>
            <a:ext cx="8016272" cy="3013656"/>
          </a:xfrm>
          <a:prstGeom prst="wedgeRoundRect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dirty="0"/>
              <a:t>Opinião: Aprenda a pronunciar.</a:t>
            </a:r>
          </a:p>
          <a:p>
            <a:pPr algn="ctr"/>
            <a:r>
              <a:rPr lang="pt-BR" sz="2400" dirty="0"/>
              <a:t>Substantivo feminino:</a:t>
            </a:r>
          </a:p>
          <a:p>
            <a:pPr algn="ctr"/>
            <a:endParaRPr lang="pt-BR" sz="2400" dirty="0"/>
          </a:p>
          <a:p>
            <a:pPr algn="just">
              <a:lnSpc>
                <a:spcPct val="150000"/>
              </a:lnSpc>
            </a:pPr>
            <a:r>
              <a:rPr lang="pt-BR" sz="2400" b="1" dirty="0"/>
              <a:t>1. maneira de pensar, de ver, de julgar.</a:t>
            </a:r>
          </a:p>
          <a:p>
            <a:pPr algn="just">
              <a:lnSpc>
                <a:spcPct val="150000"/>
              </a:lnSpc>
            </a:pPr>
            <a:r>
              <a:rPr lang="pt-BR" sz="2400" b="1" dirty="0"/>
              <a:t>2. julgamento pessoal; parecer, pensamento.</a:t>
            </a:r>
          </a:p>
        </p:txBody>
      </p:sp>
      <p:sp>
        <p:nvSpPr>
          <p:cNvPr id="6" name="Retângulo 5"/>
          <p:cNvSpPr/>
          <p:nvPr/>
        </p:nvSpPr>
        <p:spPr>
          <a:xfrm>
            <a:off x="4604282" y="6456278"/>
            <a:ext cx="2775312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50" dirty="0"/>
              <a:t>Disponível em: www.google.com/dicionario</a:t>
            </a:r>
          </a:p>
        </p:txBody>
      </p:sp>
    </p:spTree>
    <p:extLst>
      <p:ext uri="{BB962C8B-B14F-4D97-AF65-F5344CB8AC3E}">
        <p14:creationId xmlns:p14="http://schemas.microsoft.com/office/powerpoint/2010/main" val="8390293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088570" y="3160705"/>
            <a:ext cx="799061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800" dirty="0"/>
          </a:p>
          <a:p>
            <a:endParaRPr lang="pt-BR" sz="2800" dirty="0"/>
          </a:p>
          <a:p>
            <a:endParaRPr lang="pt-BR" sz="2800" dirty="0"/>
          </a:p>
        </p:txBody>
      </p:sp>
      <p:sp>
        <p:nvSpPr>
          <p:cNvPr id="2" name="Retângulo de cantos arredondados 1"/>
          <p:cNvSpPr/>
          <p:nvPr/>
        </p:nvSpPr>
        <p:spPr>
          <a:xfrm>
            <a:off x="1511875" y="1666473"/>
            <a:ext cx="9144000" cy="16742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t-BR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Você pode realizar ou refazer as atividades o número de vezes que desejar ...</a:t>
            </a:r>
          </a:p>
          <a:p>
            <a:pPr lvl="0" algn="ctr"/>
            <a:r>
              <a:rPr lang="pt-BR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Aproveite! Treine e pratique! </a:t>
            </a:r>
          </a:p>
        </p:txBody>
      </p:sp>
      <p:pic>
        <p:nvPicPr>
          <p:cNvPr id="5" name="Espaço Reservado para Conteú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516" y="3931343"/>
            <a:ext cx="1301993" cy="1301993"/>
          </a:xfrm>
          <a:prstGeom prst="rect">
            <a:avLst/>
          </a:prstGeom>
        </p:spPr>
      </p:pic>
      <p:sp>
        <p:nvSpPr>
          <p:cNvPr id="6" name="Texto explicativo em elipse 5"/>
          <p:cNvSpPr/>
          <p:nvPr/>
        </p:nvSpPr>
        <p:spPr>
          <a:xfrm>
            <a:off x="5853557" y="3618745"/>
            <a:ext cx="1908453" cy="847182"/>
          </a:xfrm>
          <a:prstGeom prst="wedgeEllipse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TCHAU!!!</a:t>
            </a:r>
          </a:p>
        </p:txBody>
      </p:sp>
    </p:spTree>
    <p:extLst>
      <p:ext uri="{BB962C8B-B14F-4D97-AF65-F5344CB8AC3E}">
        <p14:creationId xmlns:p14="http://schemas.microsoft.com/office/powerpoint/2010/main" val="1294739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56951CC-0201-4BFF-98B0-7CA184D05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6863" y="756845"/>
            <a:ext cx="9601196" cy="1303867"/>
          </a:xfrm>
        </p:spPr>
        <p:txBody>
          <a:bodyPr>
            <a:normAutofit/>
          </a:bodyPr>
          <a:lstStyle/>
          <a:p>
            <a:r>
              <a:rPr lang="pt-BR" sz="2400" b="1" dirty="0"/>
              <a:t>VAMOS CONFERIR AS RESPOSTAS?</a:t>
            </a:r>
          </a:p>
        </p:txBody>
      </p:sp>
      <p:sp>
        <p:nvSpPr>
          <p:cNvPr id="3" name="Ondulado Duplo 2">
            <a:extLst>
              <a:ext uri="{FF2B5EF4-FFF2-40B4-BE49-F238E27FC236}">
                <a16:creationId xmlns:a16="http://schemas.microsoft.com/office/drawing/2014/main" xmlns="" id="{61F19A1A-340E-497A-9AB9-86C2213FDE50}"/>
              </a:ext>
            </a:extLst>
          </p:cNvPr>
          <p:cNvSpPr/>
          <p:nvPr/>
        </p:nvSpPr>
        <p:spPr>
          <a:xfrm>
            <a:off x="2941983" y="756845"/>
            <a:ext cx="6188765" cy="1164720"/>
          </a:xfrm>
          <a:prstGeom prst="doubleWave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A9996F67-8D47-446A-9C30-1908951D2B8B}"/>
              </a:ext>
            </a:extLst>
          </p:cNvPr>
          <p:cNvSpPr txBox="1"/>
          <p:nvPr/>
        </p:nvSpPr>
        <p:spPr>
          <a:xfrm>
            <a:off x="1056863" y="2451652"/>
            <a:ext cx="4084980" cy="2130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b="1" dirty="0"/>
              <a:t>ATIVIDADE I- D</a:t>
            </a:r>
          </a:p>
          <a:p>
            <a:pPr>
              <a:lnSpc>
                <a:spcPct val="150000"/>
              </a:lnSpc>
            </a:pPr>
            <a:r>
              <a:rPr lang="pt-BR" b="1" dirty="0"/>
              <a:t>ATIVIDADE II- C</a:t>
            </a:r>
          </a:p>
          <a:p>
            <a:pPr>
              <a:lnSpc>
                <a:spcPct val="150000"/>
              </a:lnSpc>
            </a:pPr>
            <a:r>
              <a:rPr lang="pt-BR" b="1" dirty="0"/>
              <a:t>ATIVIDADE III- C</a:t>
            </a:r>
          </a:p>
          <a:p>
            <a:pPr>
              <a:lnSpc>
                <a:spcPct val="150000"/>
              </a:lnSpc>
            </a:pPr>
            <a:r>
              <a:rPr lang="pt-BR" b="1" dirty="0"/>
              <a:t>ATIVIDADE IV- D</a:t>
            </a:r>
          </a:p>
          <a:p>
            <a:pPr>
              <a:lnSpc>
                <a:spcPct val="150000"/>
              </a:lnSpc>
            </a:pPr>
            <a:r>
              <a:rPr lang="pt-BR" b="1" dirty="0"/>
              <a:t>ATIVIDADE V- B</a:t>
            </a:r>
          </a:p>
        </p:txBody>
      </p:sp>
    </p:spTree>
    <p:extLst>
      <p:ext uri="{BB962C8B-B14F-4D97-AF65-F5344CB8AC3E}">
        <p14:creationId xmlns:p14="http://schemas.microsoft.com/office/powerpoint/2010/main" val="931008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95401" y="2464183"/>
            <a:ext cx="9601196" cy="3697626"/>
          </a:xfrm>
        </p:spPr>
        <p:txBody>
          <a:bodyPr/>
          <a:lstStyle/>
          <a:p>
            <a:pPr marL="0" lvl="0" indent="0" algn="just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pt-BR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pt-BR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pt-BR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pt-BR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pt-BR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pt-BR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pt-BR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pt-B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Leia e interprete os textos atentamente e clique nas alternativas que você considera corretas. </a:t>
            </a:r>
          </a:p>
          <a:p>
            <a:pPr algn="ct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1295401" y="599862"/>
            <a:ext cx="9743206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FIQUE LIGADO !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NÃO HÁ NECESSIDADE DE REALIZAR A IMPRESSÃO DESTE MATERIAL.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PREFERIR, REGISTRE AS PERGUNTAS E RESPOSTA EM SEU CADERNO.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ATIVIDADES NÃO SÃO OBRIGATÓRIAS.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 ALUNOS IRÃO REVER ESTAS ATIVIDADES NA VOLTA ÀS AULAS. </a:t>
            </a:r>
            <a:endParaRPr lang="pt-BR" sz="16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1600" dirty="0">
              <a:solidFill>
                <a:prstClr val="black"/>
              </a:solidFill>
              <a:latin typeface="Century Gothic" panose="020B0502020202020204"/>
            </a:endParaRPr>
          </a:p>
        </p:txBody>
      </p:sp>
      <p:sp>
        <p:nvSpPr>
          <p:cNvPr id="2" name="Retângulo de cantos arredondados 1"/>
          <p:cNvSpPr/>
          <p:nvPr/>
        </p:nvSpPr>
        <p:spPr>
          <a:xfrm>
            <a:off x="1414895" y="2479518"/>
            <a:ext cx="9362208" cy="5277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t-BR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MEIO AMBIENTE</a:t>
            </a:r>
            <a:endParaRPr lang="pt-BR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695" y="3162529"/>
            <a:ext cx="3105149" cy="2027050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 rot="16200000">
            <a:off x="-2721200" y="3262974"/>
            <a:ext cx="60163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/>
              <a:t>Fonte/Gif: https://i.pinimg.com/originals/2b/07/f6/2b07f62987e987d4e53e84aa8b963b83.gif</a:t>
            </a:r>
          </a:p>
        </p:txBody>
      </p:sp>
    </p:spTree>
    <p:extLst>
      <p:ext uri="{BB962C8B-B14F-4D97-AF65-F5344CB8AC3E}">
        <p14:creationId xmlns:p14="http://schemas.microsoft.com/office/powerpoint/2010/main" val="1771863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521896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pt-BR" dirty="0">
                <a:solidFill>
                  <a:schemeClr val="tx1"/>
                </a:solidFill>
              </a:rPr>
              <a:t>Para a resolução das atividades propostas, você deverá ler os arquivos em anexo: 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 algn="ctr">
              <a:buNone/>
            </a:pPr>
            <a:endParaRPr lang="pt-B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pt-BR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Vamos começar!?</a:t>
            </a:r>
          </a:p>
        </p:txBody>
      </p:sp>
      <p:sp>
        <p:nvSpPr>
          <p:cNvPr id="4" name="Retângulo de cantos arredondados 3"/>
          <p:cNvSpPr/>
          <p:nvPr/>
        </p:nvSpPr>
        <p:spPr>
          <a:xfrm>
            <a:off x="2665926" y="3644721"/>
            <a:ext cx="7160654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</a:pPr>
            <a:r>
              <a:rPr lang="pt-BR" sz="2400" b="1" dirty="0">
                <a:solidFill>
                  <a:schemeClr val="tx1"/>
                </a:solidFill>
              </a:rPr>
              <a:t>Carta da Terra - História;</a:t>
            </a:r>
          </a:p>
          <a:p>
            <a:pPr lvl="0" algn="ctr"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</a:pPr>
            <a:r>
              <a:rPr lang="pt-BR" sz="2400" b="1" dirty="0">
                <a:solidFill>
                  <a:schemeClr val="tx1"/>
                </a:solidFill>
              </a:rPr>
              <a:t>Carta da Terra – Objetivos e Princípios.</a:t>
            </a:r>
          </a:p>
        </p:txBody>
      </p:sp>
      <p:sp>
        <p:nvSpPr>
          <p:cNvPr id="5" name="Retângulo de cantos arredondados 4"/>
          <p:cNvSpPr/>
          <p:nvPr/>
        </p:nvSpPr>
        <p:spPr>
          <a:xfrm>
            <a:off x="4061137" y="1176865"/>
            <a:ext cx="4069724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4400" dirty="0">
                <a:ln w="3175" cmpd="sng">
                  <a:noFill/>
                </a:ln>
                <a:solidFill>
                  <a:schemeClr val="tx1"/>
                </a:solidFill>
                <a:ea typeface="+mj-ea"/>
                <a:cs typeface="+mj-cs"/>
              </a:rPr>
              <a:t>ATENÇÃO!</a:t>
            </a:r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1" y="796154"/>
            <a:ext cx="2439108" cy="1592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245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hlinkClick r:id="rId3" action="ppaction://hlinksldjump"/>
            <a:extLst>
              <a:ext uri="{FF2B5EF4-FFF2-40B4-BE49-F238E27FC236}">
                <a16:creationId xmlns:a16="http://schemas.microsoft.com/office/drawing/2014/main" xmlns="" id="{70040930-3118-4B87-AFAE-85577E14FF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2136" y="6114269"/>
            <a:ext cx="1304657" cy="676715"/>
          </a:xfrm>
          <a:prstGeom prst="rect">
            <a:avLst/>
          </a:prstGeom>
        </p:spPr>
      </p:pic>
      <p:sp>
        <p:nvSpPr>
          <p:cNvPr id="4" name="Seta: para a Esquerda 3">
            <a:hlinkClick r:id="rId5" action="ppaction://hlinksldjump"/>
            <a:extLst>
              <a:ext uri="{FF2B5EF4-FFF2-40B4-BE49-F238E27FC236}">
                <a16:creationId xmlns:a16="http://schemas.microsoft.com/office/drawing/2014/main" xmlns="" id="{DE63EEE1-2D11-4138-B43B-9AEEC98A6568}"/>
              </a:ext>
            </a:extLst>
          </p:cNvPr>
          <p:cNvSpPr/>
          <p:nvPr/>
        </p:nvSpPr>
        <p:spPr>
          <a:xfrm>
            <a:off x="154815" y="6146079"/>
            <a:ext cx="1304657" cy="613097"/>
          </a:xfrm>
          <a:prstGeom prst="lef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Página anterior</a:t>
            </a: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xmlns="" id="{FCC3788D-60D5-40B5-B7FC-5FD6683EB533}"/>
              </a:ext>
            </a:extLst>
          </p:cNvPr>
          <p:cNvSpPr/>
          <p:nvPr/>
        </p:nvSpPr>
        <p:spPr>
          <a:xfrm>
            <a:off x="1841679" y="2773607"/>
            <a:ext cx="8642748" cy="69080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 amplo debate e discussão em alguns continentes e em todos os níveis (de escolas primárias a ministérios). Em 43 países e mais de 100.000 pessoas envolvidas.</a:t>
            </a: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xmlns="" id="{37B24E76-A9FA-48C6-A18D-B3EC6ED3A4C9}"/>
              </a:ext>
            </a:extLst>
          </p:cNvPr>
          <p:cNvSpPr/>
          <p:nvPr/>
        </p:nvSpPr>
        <p:spPr>
          <a:xfrm>
            <a:off x="1247043" y="2773607"/>
            <a:ext cx="419450" cy="39428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xmlns="" id="{ABF03409-4DF1-46AE-B55B-B844C2C131A2}"/>
              </a:ext>
            </a:extLst>
          </p:cNvPr>
          <p:cNvSpPr/>
          <p:nvPr/>
        </p:nvSpPr>
        <p:spPr>
          <a:xfrm>
            <a:off x="1841679" y="3723558"/>
            <a:ext cx="8642748" cy="46191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Concentrar-se apenas nas necessidades da atual geração, para comprometer a capacidade das futuras gerações em prover suas próprias demandas.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xmlns="" id="{25990D39-0E79-4CFD-A192-7ADFF1CE4DA1}"/>
              </a:ext>
            </a:extLst>
          </p:cNvPr>
          <p:cNvSpPr/>
          <p:nvPr/>
        </p:nvSpPr>
        <p:spPr>
          <a:xfrm>
            <a:off x="1247043" y="3703829"/>
            <a:ext cx="419450" cy="39428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xmlns="" id="{3C5DF113-9F73-4D16-BCDF-C38A436D5271}"/>
              </a:ext>
            </a:extLst>
          </p:cNvPr>
          <p:cNvSpPr/>
          <p:nvPr/>
        </p:nvSpPr>
        <p:spPr>
          <a:xfrm>
            <a:off x="1841679" y="5303724"/>
            <a:ext cx="8642748" cy="53219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600" dirty="0">
                <a:solidFill>
                  <a:schemeClr val="tx1"/>
                </a:solidFill>
                <a:latin typeface="TrebuchetMS"/>
              </a:rPr>
              <a:t>Determinar os Princípios de Conservação Ambiental e Desenvolvimento Sustentado: Resumo e Reconhecimento.</a:t>
            </a:r>
            <a:endParaRPr lang="pt-BR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xmlns="" id="{DD8B4EB3-0DAA-4808-B82F-D628E4D89D97}"/>
              </a:ext>
            </a:extLst>
          </p:cNvPr>
          <p:cNvSpPr/>
          <p:nvPr/>
        </p:nvSpPr>
        <p:spPr>
          <a:xfrm>
            <a:off x="1247043" y="5344397"/>
            <a:ext cx="419450" cy="450847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xmlns="" id="{732C2EBA-6958-4F57-BDAE-7D348D1DC181}"/>
              </a:ext>
            </a:extLst>
          </p:cNvPr>
          <p:cNvSpPr/>
          <p:nvPr/>
        </p:nvSpPr>
        <p:spPr>
          <a:xfrm>
            <a:off x="1841679" y="4397926"/>
            <a:ext cx="8642748" cy="64665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60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Promover o encontro de 60 representantes de diversas áreas em Haia, na Holanda e criar a Comissão da Carta da Terra para organizar uma consulta mundial durante 3 anos.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xmlns="" id="{17E194FB-B22A-4882-9FE1-F6D7B1A88348}"/>
              </a:ext>
            </a:extLst>
          </p:cNvPr>
          <p:cNvSpPr/>
          <p:nvPr/>
        </p:nvSpPr>
        <p:spPr>
          <a:xfrm>
            <a:off x="1247043" y="4524113"/>
            <a:ext cx="419450" cy="39428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</a:p>
        </p:txBody>
      </p:sp>
      <p:sp>
        <p:nvSpPr>
          <p:cNvPr id="27" name="Retângulo 26"/>
          <p:cNvSpPr/>
          <p:nvPr/>
        </p:nvSpPr>
        <p:spPr>
          <a:xfrm rot="16200000">
            <a:off x="-2403242" y="2985934"/>
            <a:ext cx="552067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900" b="1" dirty="0"/>
              <a:t>FONTE/GIF: http://www.eraumavezbrasil.com.br/wp-content/uploads/2016/10/191_title_1.jpg</a:t>
            </a:r>
          </a:p>
        </p:txBody>
      </p:sp>
      <p:sp>
        <p:nvSpPr>
          <p:cNvPr id="8" name="Retângulo de cantos arredondados 7"/>
          <p:cNvSpPr/>
          <p:nvPr/>
        </p:nvSpPr>
        <p:spPr>
          <a:xfrm>
            <a:off x="2295060" y="1094392"/>
            <a:ext cx="8530827" cy="103862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pt-BR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Segundo o histórico da “Carta da Terra”, a mesma esperava como resultado:</a:t>
            </a:r>
            <a:endParaRPr lang="pt-BR" b="1" dirty="0">
              <a:solidFill>
                <a:prstClr val="black"/>
              </a:solidFill>
            </a:endParaRPr>
          </a:p>
        </p:txBody>
      </p:sp>
      <p:pic>
        <p:nvPicPr>
          <p:cNvPr id="15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40" y="908015"/>
            <a:ext cx="1326595" cy="837658"/>
          </a:xfr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AE5AB975-D5CE-426D-BC60-2E717C0B9125}"/>
              </a:ext>
            </a:extLst>
          </p:cNvPr>
          <p:cNvSpPr/>
          <p:nvPr/>
        </p:nvSpPr>
        <p:spPr>
          <a:xfrm>
            <a:off x="2182824" y="652752"/>
            <a:ext cx="21353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u="sng" dirty="0"/>
              <a:t>ATIVIDADE I</a:t>
            </a:r>
          </a:p>
        </p:txBody>
      </p:sp>
    </p:spTree>
    <p:extLst>
      <p:ext uri="{BB962C8B-B14F-4D97-AF65-F5344CB8AC3E}">
        <p14:creationId xmlns:p14="http://schemas.microsoft.com/office/powerpoint/2010/main" val="2154545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3146641" y="1049280"/>
            <a:ext cx="3193329" cy="378835"/>
          </a:xfrm>
        </p:spPr>
        <p:txBody>
          <a:bodyPr>
            <a:normAutofit/>
          </a:bodyPr>
          <a:lstStyle/>
          <a:p>
            <a:pPr algn="just"/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Leia o trecho:</a:t>
            </a:r>
          </a:p>
        </p:txBody>
      </p:sp>
      <p:sp>
        <p:nvSpPr>
          <p:cNvPr id="7" name="Seta: para a Esquerda 6">
            <a:hlinkClick r:id="rId3" action="ppaction://hlinksldjump"/>
            <a:extLst>
              <a:ext uri="{FF2B5EF4-FFF2-40B4-BE49-F238E27FC236}">
                <a16:creationId xmlns:a16="http://schemas.microsoft.com/office/drawing/2014/main" xmlns="" id="{59B1B3D6-CE24-4463-AAC3-52B028EF1198}"/>
              </a:ext>
            </a:extLst>
          </p:cNvPr>
          <p:cNvSpPr/>
          <p:nvPr/>
        </p:nvSpPr>
        <p:spPr>
          <a:xfrm>
            <a:off x="106411" y="6244903"/>
            <a:ext cx="1304657" cy="613097"/>
          </a:xfrm>
          <a:prstGeom prst="lef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Página anterior</a:t>
            </a:r>
          </a:p>
        </p:txBody>
      </p:sp>
      <p:pic>
        <p:nvPicPr>
          <p:cNvPr id="8" name="Imagem 7">
            <a:hlinkClick r:id="rId4" action="ppaction://hlinksldjump"/>
            <a:extLst>
              <a:ext uri="{FF2B5EF4-FFF2-40B4-BE49-F238E27FC236}">
                <a16:creationId xmlns:a16="http://schemas.microsoft.com/office/drawing/2014/main" xmlns="" id="{5A1F09AF-6676-45E5-9BFA-0A05827B38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94703" y="6213093"/>
            <a:ext cx="1304657" cy="676715"/>
          </a:xfrm>
          <a:prstGeom prst="rect">
            <a:avLst/>
          </a:prstGeom>
        </p:spPr>
      </p:pic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xmlns="" id="{47B67968-84E0-48E6-A1DA-6EFDD4F2A1B8}"/>
              </a:ext>
            </a:extLst>
          </p:cNvPr>
          <p:cNvSpPr/>
          <p:nvPr/>
        </p:nvSpPr>
        <p:spPr>
          <a:xfrm>
            <a:off x="2067143" y="5356611"/>
            <a:ext cx="7025341" cy="44744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600" dirty="0">
                <a:solidFill>
                  <a:schemeClr val="tx1"/>
                </a:solidFill>
                <a:latin typeface="arial" panose="020B0604020202020204" pitchFamily="34" charset="0"/>
              </a:rPr>
              <a:t>qualquer irregularidade ou anormalidade (de um corpo, objeto, fenômeno, estrutura, formação etc.)</a:t>
            </a:r>
            <a:endParaRPr lang="pt-BR" sz="160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xmlns="" id="{8BB26271-313D-4DE2-9FC3-8050552B296E}"/>
              </a:ext>
            </a:extLst>
          </p:cNvPr>
          <p:cNvSpPr/>
          <p:nvPr/>
        </p:nvSpPr>
        <p:spPr>
          <a:xfrm>
            <a:off x="1354420" y="5383193"/>
            <a:ext cx="419450" cy="39428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xmlns="" id="{693D4622-879B-4877-97B6-5445A0DD8DAC}"/>
              </a:ext>
            </a:extLst>
          </p:cNvPr>
          <p:cNvSpPr/>
          <p:nvPr/>
        </p:nvSpPr>
        <p:spPr>
          <a:xfrm>
            <a:off x="2067145" y="3983850"/>
            <a:ext cx="7025339" cy="45685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600" dirty="0">
                <a:solidFill>
                  <a:schemeClr val="tx1"/>
                </a:solidFill>
                <a:latin typeface="arial" panose="020B0604020202020204" pitchFamily="34" charset="0"/>
              </a:rPr>
              <a:t>que não foi atendido, não teve despacho.</a:t>
            </a:r>
            <a:endParaRPr lang="pt-BR" sz="160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xmlns="" id="{208E340A-4B91-478B-86F4-44E107E65F50}"/>
              </a:ext>
            </a:extLst>
          </p:cNvPr>
          <p:cNvSpPr/>
          <p:nvPr/>
        </p:nvSpPr>
        <p:spPr>
          <a:xfrm>
            <a:off x="1354420" y="4019841"/>
            <a:ext cx="419450" cy="39428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xmlns="" id="{5E9F9D21-3F98-468B-BFAD-B712BC227215}"/>
              </a:ext>
            </a:extLst>
          </p:cNvPr>
          <p:cNvSpPr/>
          <p:nvPr/>
        </p:nvSpPr>
        <p:spPr>
          <a:xfrm>
            <a:off x="2067143" y="3282783"/>
            <a:ext cx="7025339" cy="49176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600" dirty="0">
                <a:solidFill>
                  <a:schemeClr val="tx1"/>
                </a:solidFill>
                <a:latin typeface="arial" panose="020B0604020202020204" pitchFamily="34" charset="0"/>
              </a:rPr>
              <a:t>que foi corrigida.</a:t>
            </a:r>
            <a:endParaRPr lang="pt-BR" sz="160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xmlns="" id="{D29071DE-B718-44DE-9C3B-4AE43B8C30AF}"/>
              </a:ext>
            </a:extLst>
          </p:cNvPr>
          <p:cNvSpPr/>
          <p:nvPr/>
        </p:nvSpPr>
        <p:spPr>
          <a:xfrm>
            <a:off x="1354420" y="3331819"/>
            <a:ext cx="419450" cy="39428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15" name="Retângulo: Cantos Arredondados 14">
            <a:extLst>
              <a:ext uri="{FF2B5EF4-FFF2-40B4-BE49-F238E27FC236}">
                <a16:creationId xmlns:a16="http://schemas.microsoft.com/office/drawing/2014/main" xmlns="" id="{054CCB50-E41D-4D73-AD15-C3CBE08E8490}"/>
              </a:ext>
            </a:extLst>
          </p:cNvPr>
          <p:cNvSpPr/>
          <p:nvPr/>
        </p:nvSpPr>
        <p:spPr>
          <a:xfrm>
            <a:off x="2067143" y="4630498"/>
            <a:ext cx="7025341" cy="53632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60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validar algo acertado ou contratado, confirmar, reafirmar, manter sua palavra.</a:t>
            </a: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xmlns="" id="{6644F990-BAA9-4F9F-9201-1D6B05957FC3}"/>
              </a:ext>
            </a:extLst>
          </p:cNvPr>
          <p:cNvSpPr/>
          <p:nvPr/>
        </p:nvSpPr>
        <p:spPr>
          <a:xfrm>
            <a:off x="1354420" y="4701517"/>
            <a:ext cx="419450" cy="39428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</a:p>
        </p:txBody>
      </p:sp>
      <p:sp>
        <p:nvSpPr>
          <p:cNvPr id="3" name="Retângulo de cantos arredondados 2"/>
          <p:cNvSpPr/>
          <p:nvPr/>
        </p:nvSpPr>
        <p:spPr>
          <a:xfrm>
            <a:off x="3146641" y="1532767"/>
            <a:ext cx="6229443" cy="4987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pt-BR" dirty="0">
                <a:solidFill>
                  <a:prstClr val="black"/>
                </a:solidFill>
                <a:latin typeface="Lato"/>
              </a:rPr>
              <a:t>- </a:t>
            </a:r>
            <a:r>
              <a:rPr lang="pt-BR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a 14 de março de 2000: a Carta da Terra foi ratificada.</a:t>
            </a:r>
          </a:p>
        </p:txBody>
      </p:sp>
      <p:pic>
        <p:nvPicPr>
          <p:cNvPr id="17" name="Espaço Reservado para Conteúdo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39" y="780564"/>
            <a:ext cx="2204033" cy="1411919"/>
          </a:xfrm>
          <a:prstGeom prst="rect">
            <a:avLst/>
          </a:prstGeom>
        </p:spPr>
      </p:pic>
      <p:sp>
        <p:nvSpPr>
          <p:cNvPr id="2" name="Retângulo de cantos arredondados 1"/>
          <p:cNvSpPr/>
          <p:nvPr/>
        </p:nvSpPr>
        <p:spPr>
          <a:xfrm>
            <a:off x="2067143" y="2341264"/>
            <a:ext cx="7439793" cy="6762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significado da palavra </a:t>
            </a:r>
            <a:r>
              <a:rPr lang="pt-BR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ratificada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é: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DB8D7D2B-5E38-42E1-8CD1-B97E3D31E33B}"/>
              </a:ext>
            </a:extLst>
          </p:cNvPr>
          <p:cNvSpPr/>
          <p:nvPr/>
        </p:nvSpPr>
        <p:spPr>
          <a:xfrm>
            <a:off x="2421363" y="674821"/>
            <a:ext cx="22571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u="sng" dirty="0"/>
              <a:t>ATIVIDADE II</a:t>
            </a:r>
          </a:p>
        </p:txBody>
      </p:sp>
    </p:spTree>
    <p:extLst>
      <p:ext uri="{BB962C8B-B14F-4D97-AF65-F5344CB8AC3E}">
        <p14:creationId xmlns:p14="http://schemas.microsoft.com/office/powerpoint/2010/main" val="950676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xmlns="" id="{9EB6A182-01AA-4C9B-ABEF-AF425D6C29A5}"/>
              </a:ext>
            </a:extLst>
          </p:cNvPr>
          <p:cNvSpPr/>
          <p:nvPr/>
        </p:nvSpPr>
        <p:spPr>
          <a:xfrm>
            <a:off x="2176619" y="2928945"/>
            <a:ext cx="5083420" cy="397382"/>
          </a:xfrm>
          <a:prstGeom prst="roundRect">
            <a:avLst>
              <a:gd name="adj" fmla="val 32356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rgbClr val="000000"/>
                </a:solidFill>
                <a:latin typeface="Lato"/>
              </a:rPr>
              <a:t>Narrar em 1ª pessoa um fato ou acontecimento.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xmlns="" id="{A7678121-DB0D-4FEF-BB23-474E2832669B}"/>
              </a:ext>
            </a:extLst>
          </p:cNvPr>
          <p:cNvSpPr/>
          <p:nvPr/>
        </p:nvSpPr>
        <p:spPr>
          <a:xfrm>
            <a:off x="1428299" y="2938140"/>
            <a:ext cx="512534" cy="39428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xmlns="" id="{6D45E38E-63EE-4A1D-98FB-D411CC4FBCA5}"/>
              </a:ext>
            </a:extLst>
          </p:cNvPr>
          <p:cNvSpPr/>
          <p:nvPr/>
        </p:nvSpPr>
        <p:spPr>
          <a:xfrm>
            <a:off x="2176619" y="4360693"/>
            <a:ext cx="5083420" cy="33555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rgbClr val="000000"/>
                </a:solidFill>
                <a:latin typeface="Lato"/>
              </a:rPr>
              <a:t>Apresentar um breve histórico sobre o tema.</a:t>
            </a:r>
            <a:endParaRPr lang="pt-BR" sz="1600" dirty="0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xmlns="" id="{894B84C5-9559-47F3-809B-32A7F250C000}"/>
              </a:ext>
            </a:extLst>
          </p:cNvPr>
          <p:cNvSpPr/>
          <p:nvPr/>
        </p:nvSpPr>
        <p:spPr>
          <a:xfrm>
            <a:off x="1428299" y="4297222"/>
            <a:ext cx="512534" cy="39428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xmlns="" id="{742691E0-763B-4FA8-9B51-DE4F4D97B730}"/>
              </a:ext>
            </a:extLst>
          </p:cNvPr>
          <p:cNvSpPr/>
          <p:nvPr/>
        </p:nvSpPr>
        <p:spPr>
          <a:xfrm>
            <a:off x="2176619" y="3662354"/>
            <a:ext cx="5083420" cy="33555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Fazer críticas ao comportamento humano.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xmlns="" id="{1A97FAB2-27B2-4D49-9151-FF2EBBC09957}"/>
              </a:ext>
            </a:extLst>
          </p:cNvPr>
          <p:cNvSpPr/>
          <p:nvPr/>
        </p:nvSpPr>
        <p:spPr>
          <a:xfrm>
            <a:off x="1428299" y="3599331"/>
            <a:ext cx="512534" cy="39428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xmlns="" id="{F23C284D-E2BA-424B-8FC0-F9EAF362696A}"/>
              </a:ext>
            </a:extLst>
          </p:cNvPr>
          <p:cNvSpPr/>
          <p:nvPr/>
        </p:nvSpPr>
        <p:spPr>
          <a:xfrm>
            <a:off x="2176619" y="5045754"/>
            <a:ext cx="5083420" cy="33555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Esclarecer dúvidas sobre o tema.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xmlns="" id="{B58FD407-D121-419B-9FAA-A40C4E239D03}"/>
              </a:ext>
            </a:extLst>
          </p:cNvPr>
          <p:cNvSpPr/>
          <p:nvPr/>
        </p:nvSpPr>
        <p:spPr>
          <a:xfrm>
            <a:off x="1428299" y="5016393"/>
            <a:ext cx="512534" cy="39428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</a:p>
        </p:txBody>
      </p:sp>
      <p:sp>
        <p:nvSpPr>
          <p:cNvPr id="15" name="Seta: para a Esquerda 14">
            <a:hlinkClick r:id="rId3" action="ppaction://hlinksldjump"/>
            <a:extLst>
              <a:ext uri="{FF2B5EF4-FFF2-40B4-BE49-F238E27FC236}">
                <a16:creationId xmlns:a16="http://schemas.microsoft.com/office/drawing/2014/main" xmlns="" id="{6BCC1A40-4022-4B70-B688-CB88F84A9BAA}"/>
              </a:ext>
            </a:extLst>
          </p:cNvPr>
          <p:cNvSpPr/>
          <p:nvPr/>
        </p:nvSpPr>
        <p:spPr>
          <a:xfrm>
            <a:off x="123642" y="6199397"/>
            <a:ext cx="1304657" cy="613097"/>
          </a:xfrm>
          <a:prstGeom prst="lef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Página anterior</a:t>
            </a:r>
          </a:p>
        </p:txBody>
      </p:sp>
      <p:pic>
        <p:nvPicPr>
          <p:cNvPr id="16" name="Imagem 15">
            <a:hlinkClick r:id="rId4" action="ppaction://hlinksldjump"/>
            <a:extLst>
              <a:ext uri="{FF2B5EF4-FFF2-40B4-BE49-F238E27FC236}">
                <a16:creationId xmlns:a16="http://schemas.microsoft.com/office/drawing/2014/main" xmlns="" id="{0CF8FDE7-B14D-4BA8-8B25-A7CCF5D338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01185" y="6167587"/>
            <a:ext cx="1304657" cy="676715"/>
          </a:xfrm>
          <a:prstGeom prst="rect">
            <a:avLst/>
          </a:prstGeom>
        </p:spPr>
      </p:pic>
      <p:sp>
        <p:nvSpPr>
          <p:cNvPr id="4" name="Retângulo de cantos arredondados 3"/>
          <p:cNvSpPr/>
          <p:nvPr/>
        </p:nvSpPr>
        <p:spPr>
          <a:xfrm>
            <a:off x="2731783" y="1191813"/>
            <a:ext cx="7168276" cy="10598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finalidade do </a:t>
            </a:r>
            <a:r>
              <a:rPr lang="pt-BR" sz="20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“Carta da Terra – História”</a:t>
            </a: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é:</a:t>
            </a:r>
            <a:endParaRPr lang="pt-BR" sz="2000" b="0" i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Espaço Reservado para Conteúdo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365" y="1155240"/>
            <a:ext cx="1711574" cy="1096446"/>
          </a:xfrm>
          <a:prstGeom prst="rect">
            <a:avLst/>
          </a:prstGeom>
        </p:spPr>
      </p:pic>
      <p:sp>
        <p:nvSpPr>
          <p:cNvPr id="2" name="Texto explicativo retangular 1"/>
          <p:cNvSpPr/>
          <p:nvPr/>
        </p:nvSpPr>
        <p:spPr>
          <a:xfrm>
            <a:off x="7714446" y="3013936"/>
            <a:ext cx="3206840" cy="2199597"/>
          </a:xfrm>
          <a:prstGeom prst="wedgeRect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222222"/>
                </a:solidFill>
                <a:latin typeface="arial" panose="020B0604020202020204" pitchFamily="34" charset="0"/>
              </a:rPr>
              <a:t>Finalidade:</a:t>
            </a:r>
          </a:p>
          <a:p>
            <a:pPr algn="ctr"/>
            <a:endParaRPr lang="pt-BR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algn="ctr"/>
            <a:r>
              <a:rPr lang="pt-BR" dirty="0">
                <a:solidFill>
                  <a:srgbClr val="222222"/>
                </a:solidFill>
                <a:latin typeface="arial" panose="020B0604020202020204" pitchFamily="34" charset="0"/>
              </a:rPr>
              <a:t>“Intenção ou motivação para a realização ou existência (de algo); objetivo, propósito, fim”.</a:t>
            </a:r>
            <a:endParaRPr lang="pt-BR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E8A60ECA-A014-4B82-8198-92AB6F9F050E}"/>
              </a:ext>
            </a:extLst>
          </p:cNvPr>
          <p:cNvSpPr/>
          <p:nvPr/>
        </p:nvSpPr>
        <p:spPr>
          <a:xfrm>
            <a:off x="2063555" y="774528"/>
            <a:ext cx="23789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u="sng" dirty="0"/>
              <a:t>ATIVIDADE III</a:t>
            </a:r>
          </a:p>
        </p:txBody>
      </p:sp>
    </p:spTree>
    <p:extLst>
      <p:ext uri="{BB962C8B-B14F-4D97-AF65-F5344CB8AC3E}">
        <p14:creationId xmlns:p14="http://schemas.microsoft.com/office/powerpoint/2010/main" val="308835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xmlns="" id="{9EB6A182-01AA-4C9B-ABEF-AF425D6C29A5}"/>
              </a:ext>
            </a:extLst>
          </p:cNvPr>
          <p:cNvSpPr/>
          <p:nvPr/>
        </p:nvSpPr>
        <p:spPr>
          <a:xfrm>
            <a:off x="2805040" y="3127427"/>
            <a:ext cx="5035087" cy="40927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Substantivos. 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xmlns="" id="{A7678121-DB0D-4FEF-BB23-474E2832669B}"/>
              </a:ext>
            </a:extLst>
          </p:cNvPr>
          <p:cNvSpPr/>
          <p:nvPr/>
        </p:nvSpPr>
        <p:spPr>
          <a:xfrm>
            <a:off x="1912434" y="3134925"/>
            <a:ext cx="512534" cy="39428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A</a:t>
            </a:r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xmlns="" id="{6D45E38E-63EE-4A1D-98FB-D411CC4FBCA5}"/>
              </a:ext>
            </a:extLst>
          </p:cNvPr>
          <p:cNvSpPr/>
          <p:nvPr/>
        </p:nvSpPr>
        <p:spPr>
          <a:xfrm>
            <a:off x="2805038" y="5354109"/>
            <a:ext cx="5035088" cy="33103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Verbos.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xmlns="" id="{894B84C5-9559-47F3-809B-32A7F250C000}"/>
              </a:ext>
            </a:extLst>
          </p:cNvPr>
          <p:cNvSpPr/>
          <p:nvPr/>
        </p:nvSpPr>
        <p:spPr>
          <a:xfrm>
            <a:off x="1912434" y="5321340"/>
            <a:ext cx="512534" cy="39657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D</a:t>
            </a: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xmlns="" id="{742691E0-763B-4FA8-9B51-DE4F4D97B730}"/>
              </a:ext>
            </a:extLst>
          </p:cNvPr>
          <p:cNvSpPr/>
          <p:nvPr/>
        </p:nvSpPr>
        <p:spPr>
          <a:xfrm>
            <a:off x="2805039" y="4604917"/>
            <a:ext cx="5035087" cy="36046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Preposições.</a:t>
            </a: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xmlns="" id="{1A97FAB2-27B2-4D49-9151-FF2EBBC09957}"/>
              </a:ext>
            </a:extLst>
          </p:cNvPr>
          <p:cNvSpPr/>
          <p:nvPr/>
        </p:nvSpPr>
        <p:spPr>
          <a:xfrm>
            <a:off x="1912434" y="4592535"/>
            <a:ext cx="512534" cy="39428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C</a:t>
            </a:r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xmlns="" id="{F23C284D-E2BA-424B-8FC0-F9EAF362696A}"/>
              </a:ext>
            </a:extLst>
          </p:cNvPr>
          <p:cNvSpPr/>
          <p:nvPr/>
        </p:nvSpPr>
        <p:spPr>
          <a:xfrm>
            <a:off x="2805041" y="3876687"/>
            <a:ext cx="5035087" cy="36836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600" dirty="0">
                <a:ln w="0"/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Artigos.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xmlns="" id="{B58FD407-D121-419B-9FAA-A40C4E239D03}"/>
              </a:ext>
            </a:extLst>
          </p:cNvPr>
          <p:cNvSpPr/>
          <p:nvPr/>
        </p:nvSpPr>
        <p:spPr>
          <a:xfrm>
            <a:off x="1944716" y="3863730"/>
            <a:ext cx="512534" cy="39428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B</a:t>
            </a:r>
          </a:p>
        </p:txBody>
      </p:sp>
      <p:sp>
        <p:nvSpPr>
          <p:cNvPr id="15" name="Seta: para a Esquerda 14">
            <a:hlinkClick r:id="rId3" action="ppaction://hlinksldjump"/>
            <a:extLst>
              <a:ext uri="{FF2B5EF4-FFF2-40B4-BE49-F238E27FC236}">
                <a16:creationId xmlns:a16="http://schemas.microsoft.com/office/drawing/2014/main" xmlns="" id="{6BCC1A40-4022-4B70-B688-CB88F84A9BAA}"/>
              </a:ext>
            </a:extLst>
          </p:cNvPr>
          <p:cNvSpPr/>
          <p:nvPr/>
        </p:nvSpPr>
        <p:spPr>
          <a:xfrm>
            <a:off x="224280" y="6151228"/>
            <a:ext cx="1304657" cy="613097"/>
          </a:xfrm>
          <a:prstGeom prst="lef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Página anterior</a:t>
            </a:r>
          </a:p>
        </p:txBody>
      </p:sp>
      <p:pic>
        <p:nvPicPr>
          <p:cNvPr id="16" name="Imagem 15">
            <a:hlinkClick r:id="rId4" action="ppaction://hlinksldjump"/>
            <a:extLst>
              <a:ext uri="{FF2B5EF4-FFF2-40B4-BE49-F238E27FC236}">
                <a16:creationId xmlns:a16="http://schemas.microsoft.com/office/drawing/2014/main" xmlns="" id="{0CF8FDE7-B14D-4BA8-8B25-A7CCF5D338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70012" y="6043567"/>
            <a:ext cx="1304657" cy="676715"/>
          </a:xfrm>
          <a:prstGeom prst="rect">
            <a:avLst/>
          </a:prstGeom>
        </p:spPr>
      </p:pic>
      <p:sp>
        <p:nvSpPr>
          <p:cNvPr id="5" name="Retângulo de cantos arredondados 4"/>
          <p:cNvSpPr/>
          <p:nvPr/>
        </p:nvSpPr>
        <p:spPr>
          <a:xfrm>
            <a:off x="1136596" y="1030873"/>
            <a:ext cx="9732746" cy="16168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Leia atentamente o trecho: “A escolha é nossa: </a:t>
            </a:r>
            <a:r>
              <a:rPr lang="pt-BR" sz="20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formar</a:t>
            </a: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uma aliança global para cuidar da Terra e uns dos outros, ou </a:t>
            </a:r>
            <a:r>
              <a:rPr lang="pt-BR" sz="20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arriscar</a:t>
            </a: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nossa destruição e a da diversidade da vida”. Podemos classificar as palavras destacadas como: </a:t>
            </a:r>
            <a:endParaRPr lang="pt-BR" sz="2000" b="0" i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Espaço Reservado para Conteúdo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196" y="3457804"/>
            <a:ext cx="3126091" cy="1924409"/>
          </a:xfrm>
          <a:prstGeom prst="rect">
            <a:avLst/>
          </a:prstGeom>
        </p:spPr>
      </p:pic>
      <p:sp>
        <p:nvSpPr>
          <p:cNvPr id="19" name="Retângulo 18"/>
          <p:cNvSpPr/>
          <p:nvPr/>
        </p:nvSpPr>
        <p:spPr>
          <a:xfrm>
            <a:off x="3213364" y="6443399"/>
            <a:ext cx="6096000" cy="2539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050" dirty="0"/>
              <a:t>Disponível em: http://textoemmovimento.blogspot.com/2014/07/interpretacao-de-textos-6-e-7-anos.html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F7D6EA3D-946C-4FB3-A684-3A87D77C5C25}"/>
              </a:ext>
            </a:extLst>
          </p:cNvPr>
          <p:cNvSpPr/>
          <p:nvPr/>
        </p:nvSpPr>
        <p:spPr>
          <a:xfrm>
            <a:off x="1140949" y="642147"/>
            <a:ext cx="23405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u="sng" dirty="0"/>
              <a:t>ATIVIDADE IV</a:t>
            </a:r>
          </a:p>
        </p:txBody>
      </p:sp>
    </p:spTree>
    <p:extLst>
      <p:ext uri="{BB962C8B-B14F-4D97-AF65-F5344CB8AC3E}">
        <p14:creationId xmlns:p14="http://schemas.microsoft.com/office/powerpoint/2010/main" val="2423839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xmlns="" id="{9EB6A182-01AA-4C9B-ABEF-AF425D6C29A5}"/>
              </a:ext>
            </a:extLst>
          </p:cNvPr>
          <p:cNvSpPr/>
          <p:nvPr/>
        </p:nvSpPr>
        <p:spPr>
          <a:xfrm>
            <a:off x="3835352" y="3362536"/>
            <a:ext cx="5035087" cy="57730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Respeitar a Terra e a vida em toda sua diversidade.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xmlns="" id="{A7678121-DB0D-4FEF-BB23-474E2832669B}"/>
              </a:ext>
            </a:extLst>
          </p:cNvPr>
          <p:cNvSpPr/>
          <p:nvPr/>
        </p:nvSpPr>
        <p:spPr>
          <a:xfrm>
            <a:off x="3034902" y="3459291"/>
            <a:ext cx="512534" cy="39428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A</a:t>
            </a:r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xmlns="" id="{6D45E38E-63EE-4A1D-98FB-D411CC4FBCA5}"/>
              </a:ext>
            </a:extLst>
          </p:cNvPr>
          <p:cNvSpPr/>
          <p:nvPr/>
        </p:nvSpPr>
        <p:spPr>
          <a:xfrm>
            <a:off x="3835350" y="4078653"/>
            <a:ext cx="5035088" cy="43584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Promover a corrupção em todas as instituições públicas e privadas.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xmlns="" id="{894B84C5-9559-47F3-809B-32A7F250C000}"/>
              </a:ext>
            </a:extLst>
          </p:cNvPr>
          <p:cNvSpPr/>
          <p:nvPr/>
        </p:nvSpPr>
        <p:spPr>
          <a:xfrm>
            <a:off x="3028548" y="4100789"/>
            <a:ext cx="512534" cy="39657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B</a:t>
            </a: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xmlns="" id="{742691E0-763B-4FA8-9B51-DE4F4D97B730}"/>
              </a:ext>
            </a:extLst>
          </p:cNvPr>
          <p:cNvSpPr/>
          <p:nvPr/>
        </p:nvSpPr>
        <p:spPr>
          <a:xfrm>
            <a:off x="3835351" y="4653300"/>
            <a:ext cx="5035087" cy="51317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Erradicar a pobreza como um imperativo ético, social e ambiental.</a:t>
            </a: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xmlns="" id="{1A97FAB2-27B2-4D49-9151-FF2EBBC09957}"/>
              </a:ext>
            </a:extLst>
          </p:cNvPr>
          <p:cNvSpPr/>
          <p:nvPr/>
        </p:nvSpPr>
        <p:spPr>
          <a:xfrm>
            <a:off x="3034902" y="4716848"/>
            <a:ext cx="512534" cy="39428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C</a:t>
            </a:r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xmlns="" id="{F23C284D-E2BA-424B-8FC0-F9EAF362696A}"/>
              </a:ext>
            </a:extLst>
          </p:cNvPr>
          <p:cNvSpPr/>
          <p:nvPr/>
        </p:nvSpPr>
        <p:spPr>
          <a:xfrm>
            <a:off x="3835350" y="5305285"/>
            <a:ext cx="5035087" cy="61798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600">
                <a:ln w="0"/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Tratar todos os seres vivos com respeito e consideração.</a:t>
            </a:r>
            <a:endParaRPr lang="pt-BR" sz="1600" dirty="0">
              <a:ln w="0"/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xmlns="" id="{B58FD407-D121-419B-9FAA-A40C4E239D03}"/>
              </a:ext>
            </a:extLst>
          </p:cNvPr>
          <p:cNvSpPr/>
          <p:nvPr/>
        </p:nvSpPr>
        <p:spPr>
          <a:xfrm>
            <a:off x="3034902" y="5417135"/>
            <a:ext cx="512534" cy="39428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D</a:t>
            </a:r>
          </a:p>
        </p:txBody>
      </p:sp>
      <p:sp>
        <p:nvSpPr>
          <p:cNvPr id="15" name="Seta: para a Esquerda 14">
            <a:hlinkClick r:id="rId3" action="ppaction://hlinksldjump"/>
            <a:extLst>
              <a:ext uri="{FF2B5EF4-FFF2-40B4-BE49-F238E27FC236}">
                <a16:creationId xmlns:a16="http://schemas.microsoft.com/office/drawing/2014/main" xmlns="" id="{6BCC1A40-4022-4B70-B688-CB88F84A9BAA}"/>
              </a:ext>
            </a:extLst>
          </p:cNvPr>
          <p:cNvSpPr/>
          <p:nvPr/>
        </p:nvSpPr>
        <p:spPr>
          <a:xfrm>
            <a:off x="224280" y="6151228"/>
            <a:ext cx="1304657" cy="613097"/>
          </a:xfrm>
          <a:prstGeom prst="lef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Página anterior</a:t>
            </a:r>
          </a:p>
        </p:txBody>
      </p:sp>
      <p:pic>
        <p:nvPicPr>
          <p:cNvPr id="16" name="Imagem 15">
            <a:hlinkClick r:id="rId4" action="ppaction://hlinksldjump"/>
            <a:extLst>
              <a:ext uri="{FF2B5EF4-FFF2-40B4-BE49-F238E27FC236}">
                <a16:creationId xmlns:a16="http://schemas.microsoft.com/office/drawing/2014/main" xmlns="" id="{0CF8FDE7-B14D-4BA8-8B25-A7CCF5D338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70012" y="6043567"/>
            <a:ext cx="1304657" cy="676715"/>
          </a:xfrm>
          <a:prstGeom prst="rect">
            <a:avLst/>
          </a:prstGeom>
        </p:spPr>
      </p:pic>
      <p:sp>
        <p:nvSpPr>
          <p:cNvPr id="5" name="Retângulo de cantos arredondados 4"/>
          <p:cNvSpPr/>
          <p:nvPr/>
        </p:nvSpPr>
        <p:spPr>
          <a:xfrm>
            <a:off x="2515843" y="2090973"/>
            <a:ext cx="6793521" cy="8569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  <a:latin typeface="Lato"/>
              </a:rPr>
              <a:t>São princípios da Carta da Terra, </a:t>
            </a:r>
            <a:r>
              <a:rPr lang="pt-BR" b="1" dirty="0">
                <a:solidFill>
                  <a:schemeClr val="tx1"/>
                </a:solidFill>
                <a:latin typeface="Lato"/>
              </a:rPr>
              <a:t>EXCETO</a:t>
            </a:r>
            <a:r>
              <a:rPr lang="pt-BR" dirty="0">
                <a:solidFill>
                  <a:schemeClr val="tx1"/>
                </a:solidFill>
                <a:latin typeface="Lato"/>
              </a:rPr>
              <a:t>:</a:t>
            </a:r>
            <a:endParaRPr lang="pt-BR" b="0" i="0" dirty="0">
              <a:solidFill>
                <a:schemeClr val="tx1"/>
              </a:solidFill>
              <a:effectLst/>
              <a:latin typeface="Lato"/>
            </a:endParaRPr>
          </a:p>
        </p:txBody>
      </p:sp>
      <p:pic>
        <p:nvPicPr>
          <p:cNvPr id="17" name="Espaço Reservado para Conteúdo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53" y="830967"/>
            <a:ext cx="1836090" cy="1087986"/>
          </a:xfrm>
          <a:prstGeom prst="rect">
            <a:avLst/>
          </a:prstGeom>
        </p:spPr>
      </p:pic>
      <p:sp>
        <p:nvSpPr>
          <p:cNvPr id="4" name="Retângulo com Canto Diagonal Aparado 3"/>
          <p:cNvSpPr/>
          <p:nvPr/>
        </p:nvSpPr>
        <p:spPr>
          <a:xfrm>
            <a:off x="4597758" y="830967"/>
            <a:ext cx="5074276" cy="972075"/>
          </a:xfrm>
          <a:prstGeom prst="snip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rgbClr val="222222"/>
                </a:solidFill>
                <a:latin typeface="arial" panose="020B0604020202020204" pitchFamily="34" charset="0"/>
              </a:rPr>
              <a:t>“O que serve de base a alguma coisa; causa primeira, raiz, razão”.</a:t>
            </a:r>
            <a:endParaRPr lang="pt-BR" dirty="0"/>
          </a:p>
        </p:txBody>
      </p:sp>
      <p:sp>
        <p:nvSpPr>
          <p:cNvPr id="6" name="Seta para a direita 5"/>
          <p:cNvSpPr/>
          <p:nvPr/>
        </p:nvSpPr>
        <p:spPr>
          <a:xfrm>
            <a:off x="2515843" y="895360"/>
            <a:ext cx="1844133" cy="843287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Princípios: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8116737D-1A53-44FA-BB32-42B99541E351}"/>
              </a:ext>
            </a:extLst>
          </p:cNvPr>
          <p:cNvSpPr/>
          <p:nvPr/>
        </p:nvSpPr>
        <p:spPr>
          <a:xfrm>
            <a:off x="2428138" y="1673229"/>
            <a:ext cx="22186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u="sng" dirty="0"/>
              <a:t>ATIVIDADE V</a:t>
            </a:r>
          </a:p>
        </p:txBody>
      </p:sp>
    </p:spTree>
    <p:extLst>
      <p:ext uri="{BB962C8B-B14F-4D97-AF65-F5344CB8AC3E}">
        <p14:creationId xmlns:p14="http://schemas.microsoft.com/office/powerpoint/2010/main" val="2683818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542242" y="808828"/>
            <a:ext cx="935435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Produção de Texto.</a:t>
            </a:r>
            <a:br>
              <a:rPr lang="pt-BR" sz="3200" b="1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pt-BR" sz="280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Leia atentamente as orientações a seguir: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rredondar Retângulo em um Canto Diagonal 4"/>
          <p:cNvSpPr/>
          <p:nvPr/>
        </p:nvSpPr>
        <p:spPr>
          <a:xfrm>
            <a:off x="1542242" y="2601531"/>
            <a:ext cx="9131121" cy="3309871"/>
          </a:xfrm>
          <a:prstGeom prst="round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Lembrando que, para a realização das atividades, você deverá ler os arquivos em anexos: “Carta da Terra – História” e “Carta da Terra – Objetivos e Princípios.”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Após a leitura, você deverá realizar uma produção de texto, escrevendo a sua </a:t>
            </a:r>
            <a:r>
              <a:rPr lang="pt-BR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opinião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sobre o que leu;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Sua produção textual deverá ter até 10 linhas;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Desenvolva em seu caderno;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Lembre-se!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Os alunos irão rever estas atividades na volta às aulas.  </a:t>
            </a:r>
          </a:p>
        </p:txBody>
      </p:sp>
      <p:pic>
        <p:nvPicPr>
          <p:cNvPr id="6" name="Espaço Reservado para Conteú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47" y="808828"/>
            <a:ext cx="2011932" cy="121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4992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ânico">
  <a:themeElements>
    <a:clrScheme name="Orgâ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â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â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1_Orgânico">
  <a:themeElements>
    <a:clrScheme name="Orgâ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â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â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1103</TotalTime>
  <Words>707</Words>
  <Application>Microsoft Office PowerPoint</Application>
  <PresentationFormat>Widescreen</PresentationFormat>
  <Paragraphs>119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12</vt:i4>
      </vt:variant>
    </vt:vector>
  </HeadingPairs>
  <TitlesOfParts>
    <vt:vector size="22" baseType="lpstr">
      <vt:lpstr>Arial</vt:lpstr>
      <vt:lpstr>Arial</vt:lpstr>
      <vt:lpstr>Century Gothic</vt:lpstr>
      <vt:lpstr>Garamond</vt:lpstr>
      <vt:lpstr>Lato</vt:lpstr>
      <vt:lpstr>Times New Roman</vt:lpstr>
      <vt:lpstr>TrebuchetMS</vt:lpstr>
      <vt:lpstr>Wingdings</vt:lpstr>
      <vt:lpstr>Orgânico</vt:lpstr>
      <vt:lpstr>1_Orgânico</vt:lpstr>
      <vt:lpstr>Apresentação do PowerPoint</vt:lpstr>
      <vt:lpstr>Apresentação do PowerPoint</vt:lpstr>
      <vt:lpstr>Apresentação do PowerPoint</vt:lpstr>
      <vt:lpstr>Apresentação do PowerPoint</vt:lpstr>
      <vt:lpstr>Leia o trecho:</vt:lpstr>
      <vt:lpstr>Apresentação do PowerPoint</vt:lpstr>
      <vt:lpstr>Apresentação do PowerPoint</vt:lpstr>
      <vt:lpstr>Apresentação do PowerPoint</vt:lpstr>
      <vt:lpstr>Apresentação do PowerPoint</vt:lpstr>
      <vt:lpstr>Opinião: O que é?</vt:lpstr>
      <vt:lpstr>Apresentação do PowerPoint</vt:lpstr>
      <vt:lpstr>VAMOS CONFERIR AS RESPOSTAS?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smec26</dc:creator>
  <cp:lastModifiedBy>smec01</cp:lastModifiedBy>
  <cp:revision>187</cp:revision>
  <dcterms:created xsi:type="dcterms:W3CDTF">2020-06-03T11:56:49Z</dcterms:created>
  <dcterms:modified xsi:type="dcterms:W3CDTF">2020-07-30T15:28:57Z</dcterms:modified>
</cp:coreProperties>
</file>