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12" r:id="rId2"/>
  </p:sldMasterIdLst>
  <p:sldIdLst>
    <p:sldId id="256" r:id="rId3"/>
    <p:sldId id="266" r:id="rId4"/>
    <p:sldId id="270" r:id="rId5"/>
    <p:sldId id="258" r:id="rId6"/>
    <p:sldId id="259" r:id="rId7"/>
    <p:sldId id="260" r:id="rId8"/>
    <p:sldId id="274" r:id="rId9"/>
    <p:sldId id="273" r:id="rId10"/>
    <p:sldId id="277" r:id="rId11"/>
    <p:sldId id="278" r:id="rId12"/>
    <p:sldId id="275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5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3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0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8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5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8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2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8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4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55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63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22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7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0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35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2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 defTabSz="914400"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1EE2DD1-8CD7-4498-9059-67C7C5B87E7D}" type="slidenum">
              <a:rPr lang="pt-BR" smtClean="0">
                <a:solidFill>
                  <a:prstClr val="black"/>
                </a:solidFill>
              </a:rPr>
              <a:pPr defTabSz="914400"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811" y="1361209"/>
            <a:ext cx="8915399" cy="374317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69" y="128310"/>
            <a:ext cx="1443545" cy="1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022262" y="1648496"/>
            <a:ext cx="4809185" cy="4507605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de Dialeto</a:t>
            </a:r>
          </a:p>
          <a:p>
            <a:pPr fontAlgn="b"/>
            <a:r>
              <a:rPr lang="pt-BR" sz="1400" dirty="0"/>
              <a:t>substantivo </a:t>
            </a:r>
            <a:r>
              <a:rPr lang="pt-BR" sz="1400" dirty="0" smtClean="0"/>
              <a:t>masculino</a:t>
            </a:r>
          </a:p>
          <a:p>
            <a:pPr fontAlgn="b"/>
            <a:endParaRPr lang="pt-BR" sz="1400" dirty="0" smtClean="0"/>
          </a:p>
          <a:p>
            <a:pPr algn="just" fontAlgn="b"/>
            <a:r>
              <a:rPr lang="pt-BR" b="1" dirty="0" smtClean="0">
                <a:solidFill>
                  <a:schemeClr val="tx1"/>
                </a:solidFill>
              </a:rPr>
              <a:t>Variedade </a:t>
            </a:r>
            <a:r>
              <a:rPr lang="pt-BR" b="1" dirty="0">
                <a:solidFill>
                  <a:schemeClr val="tx1"/>
                </a:solidFill>
              </a:rPr>
              <a:t>regional de uma </a:t>
            </a:r>
            <a:r>
              <a:rPr lang="pt-BR" b="1" dirty="0" smtClean="0">
                <a:solidFill>
                  <a:schemeClr val="tx1"/>
                </a:solidFill>
              </a:rPr>
              <a:t>língua</a:t>
            </a:r>
            <a:r>
              <a:rPr lang="pt-BR" dirty="0" smtClean="0">
                <a:solidFill>
                  <a:schemeClr val="tx1"/>
                </a:solidFill>
              </a:rPr>
              <a:t>. Modo </a:t>
            </a:r>
            <a:r>
              <a:rPr lang="pt-BR" dirty="0">
                <a:solidFill>
                  <a:schemeClr val="tx1"/>
                </a:solidFill>
              </a:rPr>
              <a:t>de falar restrito e próprio de uma comunidade linguística menor, pertencente a outra maior, inserida numa mesma língua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 fontAlgn="b"/>
            <a:r>
              <a:rPr lang="pt-BR" dirty="0" smtClean="0">
                <a:solidFill>
                  <a:schemeClr val="tx1"/>
                </a:solidFill>
              </a:rPr>
              <a:t>[</a:t>
            </a:r>
            <a:r>
              <a:rPr lang="pt-BR" b="1" dirty="0">
                <a:solidFill>
                  <a:schemeClr val="tx1"/>
                </a:solidFill>
              </a:rPr>
              <a:t>Linguística</a:t>
            </a:r>
            <a:r>
              <a:rPr lang="pt-BR" dirty="0">
                <a:solidFill>
                  <a:schemeClr val="tx1"/>
                </a:solidFill>
              </a:rPr>
              <a:t>] Toda variedade linguística que, embora possua particularidades específicas, não é considerada outra língua: dialeto caipira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 fontAlgn="b"/>
            <a:r>
              <a:rPr lang="pt-BR" dirty="0" smtClean="0">
                <a:solidFill>
                  <a:schemeClr val="tx1"/>
                </a:solidFill>
              </a:rPr>
              <a:t>[</a:t>
            </a:r>
            <a:r>
              <a:rPr lang="pt-BR" b="1" dirty="0">
                <a:solidFill>
                  <a:schemeClr val="tx1"/>
                </a:solidFill>
              </a:rPr>
              <a:t>Por Extensão</a:t>
            </a:r>
            <a:r>
              <a:rPr lang="pt-BR" dirty="0">
                <a:solidFill>
                  <a:schemeClr val="tx1"/>
                </a:solidFill>
              </a:rPr>
              <a:t>] Maneira própria de falar; linguajar.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6181859" y="1648495"/>
            <a:ext cx="4919730" cy="450760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de 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Jargões</a:t>
            </a:r>
          </a:p>
          <a:p>
            <a:pPr algn="just" fontAlgn="b"/>
            <a:endParaRPr lang="pt-BR" b="1" dirty="0">
              <a:solidFill>
                <a:schemeClr val="tx1"/>
              </a:solidFill>
            </a:endParaRPr>
          </a:p>
          <a:p>
            <a:pPr algn="just" fontAlgn="b"/>
            <a:r>
              <a:rPr lang="pt-BR" b="1" dirty="0">
                <a:solidFill>
                  <a:schemeClr val="tx1"/>
                </a:solidFill>
              </a:rPr>
              <a:t>Jargões</a:t>
            </a:r>
            <a:r>
              <a:rPr lang="pt-BR" dirty="0">
                <a:solidFill>
                  <a:schemeClr val="tx1"/>
                </a:solidFill>
              </a:rPr>
              <a:t> é o plural de jargão. O mesmo que: calões, gírias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 fontAlgn="b"/>
            <a:endParaRPr lang="pt-BR" dirty="0">
              <a:solidFill>
                <a:schemeClr val="tx1"/>
              </a:solidFill>
            </a:endParaRPr>
          </a:p>
          <a:p>
            <a:pPr algn="just" fontAlgn="b"/>
            <a:r>
              <a:rPr lang="pt-BR" b="1" dirty="0" smtClean="0">
                <a:solidFill>
                  <a:schemeClr val="tx1"/>
                </a:solidFill>
              </a:rPr>
              <a:t>Significados </a:t>
            </a:r>
            <a:r>
              <a:rPr lang="pt-BR" b="1" dirty="0">
                <a:solidFill>
                  <a:schemeClr val="tx1"/>
                </a:solidFill>
              </a:rPr>
              <a:t>de </a:t>
            </a:r>
            <a:r>
              <a:rPr lang="pt-BR" b="1" dirty="0" smtClean="0">
                <a:solidFill>
                  <a:schemeClr val="tx1"/>
                </a:solidFill>
              </a:rPr>
              <a:t>jargão:</a:t>
            </a:r>
          </a:p>
          <a:p>
            <a:pPr algn="just" fontAlgn="b"/>
            <a:endParaRPr lang="pt-BR" b="1" dirty="0">
              <a:solidFill>
                <a:schemeClr val="tx1"/>
              </a:solidFill>
            </a:endParaRPr>
          </a:p>
          <a:p>
            <a:pPr algn="just" fontAlgn="b"/>
            <a:r>
              <a:rPr lang="pt-BR" smtClean="0">
                <a:solidFill>
                  <a:schemeClr val="tx1"/>
                </a:solidFill>
              </a:rPr>
              <a:t>-  Linguagem </a:t>
            </a:r>
            <a:r>
              <a:rPr lang="pt-BR" dirty="0">
                <a:solidFill>
                  <a:schemeClr val="tx1"/>
                </a:solidFill>
              </a:rPr>
              <a:t>incompreensível, truncada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 fontAlgn="b"/>
            <a:r>
              <a:rPr lang="pt-BR" dirty="0" smtClean="0">
                <a:solidFill>
                  <a:schemeClr val="tx1"/>
                </a:solidFill>
              </a:rPr>
              <a:t>-  Toda </a:t>
            </a:r>
            <a:r>
              <a:rPr lang="pt-BR" dirty="0">
                <a:solidFill>
                  <a:schemeClr val="tx1"/>
                </a:solidFill>
              </a:rPr>
              <a:t>linguagem de difícil </a:t>
            </a:r>
            <a:r>
              <a:rPr lang="pt-BR" dirty="0" smtClean="0">
                <a:solidFill>
                  <a:schemeClr val="tx1"/>
                </a:solidFill>
              </a:rPr>
              <a:t>Compreensão.</a:t>
            </a:r>
          </a:p>
          <a:p>
            <a:pPr algn="just" fontAlgn="b"/>
            <a:r>
              <a:rPr lang="pt-BR" dirty="0" smtClean="0">
                <a:solidFill>
                  <a:schemeClr val="tx1"/>
                </a:solidFill>
              </a:rPr>
              <a:t>- Linguagem </a:t>
            </a:r>
            <a:r>
              <a:rPr lang="pt-BR" dirty="0">
                <a:solidFill>
                  <a:schemeClr val="tx1"/>
                </a:solidFill>
              </a:rPr>
              <a:t>restrita a determinado grupo profissional ou social; gíria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 fontAlgn="b">
              <a:buFontTx/>
              <a:buChar char="-"/>
            </a:pPr>
            <a:endParaRPr lang="pt-BR" dirty="0">
              <a:solidFill>
                <a:schemeClr val="tx1"/>
              </a:solidFill>
            </a:endParaRPr>
          </a:p>
          <a:p>
            <a:pPr marL="285750" indent="-285750" algn="just" fontAlgn="b">
              <a:buFontTx/>
              <a:buChar char="-"/>
            </a:pP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220792" y="695460"/>
            <a:ext cx="5420932" cy="6053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PARA SABER MAIS!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332359" y="6503828"/>
            <a:ext cx="3197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Disponível em: https</a:t>
            </a:r>
            <a:r>
              <a:rPr lang="pt-BR" sz="1400" dirty="0"/>
              <a:t>://www.dicio.com.br/</a:t>
            </a:r>
          </a:p>
        </p:txBody>
      </p:sp>
    </p:spTree>
    <p:extLst>
      <p:ext uri="{BB962C8B-B14F-4D97-AF65-F5344CB8AC3E}">
        <p14:creationId xmlns:p14="http://schemas.microsoft.com/office/powerpoint/2010/main" val="27358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982191" y="967914"/>
            <a:ext cx="7959437" cy="134925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Entendemos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“Linguagem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popular”, são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dialetos falados e os jargões populares.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Pesquise e transcreva para o deu caderno ou no espaço abaixo, um dialeto ou jargões populares.</a:t>
            </a:r>
            <a:endParaRPr lang="pt-BR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 Explicativo 2 (Borda e Ênfase) 5"/>
          <p:cNvSpPr/>
          <p:nvPr/>
        </p:nvSpPr>
        <p:spPr>
          <a:xfrm>
            <a:off x="1433946" y="1250676"/>
            <a:ext cx="1319646" cy="783734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07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955965" y="2566553"/>
            <a:ext cx="10297390" cy="3480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ndulado 7"/>
          <p:cNvSpPr/>
          <p:nvPr/>
        </p:nvSpPr>
        <p:spPr>
          <a:xfrm rot="1050830">
            <a:off x="9385394" y="4714650"/>
            <a:ext cx="1756897" cy="1008756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88570" y="3160705"/>
            <a:ext cx="7990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511875" y="1666473"/>
            <a:ext cx="9144000" cy="16742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pode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ou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refazer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atividades o número de vezes que desejar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Aproveite! Treine e pratique! 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16" y="3931343"/>
            <a:ext cx="1301993" cy="1301993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5853557" y="3618745"/>
            <a:ext cx="1908453" cy="84718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49465"/>
            <a:ext cx="9601196" cy="369762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Leia, interprete os textos atentamente, registre as perguntas e responda em seu caderno. 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24396" y="794391"/>
            <a:ext cx="9743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FIQUE LIGADO 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 NECESSIDADE DE REALIZAR A IMPRESSÃO DESTE MATERIAL.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OBRIGATÓRIAS. </a:t>
            </a:r>
            <a:endParaRPr lang="pt-BR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IRÃO REVER ESTAS ATIVIDADES NA VOLTA ÀS AULAS. </a:t>
            </a:r>
            <a:endParaRPr lang="pt-BR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414895" y="2549465"/>
            <a:ext cx="9362208" cy="5277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FOLCLORE: MANIFESTAÇÕES DA CULTURA POPULAR</a:t>
            </a:r>
            <a:endParaRPr lang="pt-B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canalgif.net/Gifs-animados/Personas/Folclore/Imagen-animada-Folclore-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82" y="3234644"/>
            <a:ext cx="1434234" cy="18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16200000">
            <a:off x="-2791691" y="310383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/>
              <a:t>Fonte/Gif: http</a:t>
            </a:r>
            <a:r>
              <a:rPr lang="pt-BR" sz="1100" dirty="0"/>
              <a:t>://www.canalgif.net/Gifs-animados/Personas/Folclore/Imagen-animada-Folclore-18.gif</a:t>
            </a:r>
          </a:p>
        </p:txBody>
      </p:sp>
    </p:spTree>
    <p:extLst>
      <p:ext uri="{BB962C8B-B14F-4D97-AF65-F5344CB8AC3E}">
        <p14:creationId xmlns:p14="http://schemas.microsoft.com/office/powerpoint/2010/main" val="17718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8366" y="1104203"/>
            <a:ext cx="2975263" cy="358295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ATENÇÃO!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274617" y="1796383"/>
            <a:ext cx="9642763" cy="39693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realizar as atividades leia atentamente a apostila com o conteúdo: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“Brasil Escola: Folclore”.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220" y="2154678"/>
            <a:ext cx="1927516" cy="77362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98803" y="6457891"/>
            <a:ext cx="10594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</a:rPr>
              <a:t>ESCOLA, Equipe Brasil. “Folclore”. Brasil Escola. Disponível em: https://brasilescola.uol.com.br/folclore#:~:text=O%20Brasil%2C%20naturalmente%2C%20possui%20o,e%20tamb%C3%A9m%20ind%C3%ADgena%20e%20africana. Acesso: 06/08/2020.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4908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136" y="6114269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DE63EEE1-2D11-4138-B43B-9AEEC98A6568}"/>
              </a:ext>
            </a:extLst>
          </p:cNvPr>
          <p:cNvSpPr/>
          <p:nvPr/>
        </p:nvSpPr>
        <p:spPr>
          <a:xfrm>
            <a:off x="154815" y="6146079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678111" y="1285412"/>
            <a:ext cx="7745563" cy="100373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Leia: “O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folclore pode ser manifestado tanto de forma </a:t>
            </a:r>
            <a:r>
              <a:rPr lang="pt-BR" sz="1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coletiva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quanto </a:t>
            </a:r>
            <a:r>
              <a:rPr lang="pt-BR" sz="1600" b="1" u="sng" dirty="0">
                <a:solidFill>
                  <a:srgbClr val="000000"/>
                </a:solidFill>
                <a:latin typeface="Arial" panose="020B0604020202020204" pitchFamily="34" charset="0"/>
              </a:rPr>
              <a:t>individual</a:t>
            </a:r>
            <a:r>
              <a:rPr lang="pt-B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e reproduz os costumes e tradições de um povo transmitidos de geração para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geração”.</a:t>
            </a:r>
            <a:endParaRPr lang="pt-B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ndulado 1"/>
          <p:cNvSpPr/>
          <p:nvPr/>
        </p:nvSpPr>
        <p:spPr>
          <a:xfrm rot="1058478">
            <a:off x="8825923" y="4016675"/>
            <a:ext cx="2372057" cy="1117731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460915" y="3162175"/>
            <a:ext cx="7650329" cy="191246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Coletiva</a:t>
            </a:r>
            <a:b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Individual: </a:t>
            </a:r>
            <a:endParaRPr lang="pt-BR" sz="24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459472" y="2613462"/>
            <a:ext cx="8621226" cy="488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Agora, pesquise e cite 1 (um) exemplo para cada manifestação da cultura popular.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 Explicativo 2 (Borda e Ênfase) 18"/>
          <p:cNvSpPr/>
          <p:nvPr/>
        </p:nvSpPr>
        <p:spPr>
          <a:xfrm>
            <a:off x="1315307" y="1358813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01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520652" y="4754765"/>
            <a:ext cx="5953991" cy="11057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2520652" y="3486490"/>
            <a:ext cx="5953991" cy="10127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02971" y="896167"/>
            <a:ext cx="2389910" cy="696192"/>
          </a:xfrm>
        </p:spPr>
        <p:txBody>
          <a:bodyPr>
            <a:normAutofit/>
          </a:bodyPr>
          <a:lstStyle/>
          <a:p>
            <a:r>
              <a:rPr lang="pt-BR" sz="2000" b="1" dirty="0"/>
              <a:t>                        </a:t>
            </a:r>
          </a:p>
        </p:txBody>
      </p:sp>
      <p:sp>
        <p:nvSpPr>
          <p:cNvPr id="7" name="Seta: para a Esquerda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59B1B3D6-CE24-4463-AAC3-52B028EF1198}"/>
              </a:ext>
            </a:extLst>
          </p:cNvPr>
          <p:cNvSpPr/>
          <p:nvPr/>
        </p:nvSpPr>
        <p:spPr>
          <a:xfrm>
            <a:off x="106411" y="6244903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4703" y="6213093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47B67968-84E0-48E6-A1DA-6EFDD4F2A1B8}"/>
              </a:ext>
            </a:extLst>
          </p:cNvPr>
          <p:cNvSpPr/>
          <p:nvPr/>
        </p:nvSpPr>
        <p:spPr>
          <a:xfrm>
            <a:off x="3213363" y="5132352"/>
            <a:ext cx="5897181" cy="447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Folklore </a:t>
            </a:r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BB26271-313D-4DE2-9FC3-8050552B296E}"/>
              </a:ext>
            </a:extLst>
          </p:cNvPr>
          <p:cNvSpPr/>
          <p:nvPr/>
        </p:nvSpPr>
        <p:spPr>
          <a:xfrm>
            <a:off x="2583521" y="5158934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693D4622-879B-4877-97B6-5445A0DD8DAC}"/>
              </a:ext>
            </a:extLst>
          </p:cNvPr>
          <p:cNvSpPr/>
          <p:nvPr/>
        </p:nvSpPr>
        <p:spPr>
          <a:xfrm>
            <a:off x="3213364" y="3112888"/>
            <a:ext cx="5897180" cy="456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Luís </a:t>
            </a:r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Câmara, </a:t>
            </a:r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Mário de Andrade e Florestan Fernandes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208E340A-4B91-478B-86F4-44E107E65F50}"/>
              </a:ext>
            </a:extLst>
          </p:cNvPr>
          <p:cNvSpPr/>
          <p:nvPr/>
        </p:nvSpPr>
        <p:spPr>
          <a:xfrm>
            <a:off x="2583521" y="314417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5E9F9D21-3F98-468B-BFAD-B712BC227215}"/>
              </a:ext>
            </a:extLst>
          </p:cNvPr>
          <p:cNvSpPr/>
          <p:nvPr/>
        </p:nvSpPr>
        <p:spPr>
          <a:xfrm>
            <a:off x="3213363" y="3772049"/>
            <a:ext cx="5897180" cy="491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Monteiro Lobato e Machado de Assis.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D29071DE-B718-44DE-9C3B-4AE43B8C30AF}"/>
              </a:ext>
            </a:extLst>
          </p:cNvPr>
          <p:cNvSpPr/>
          <p:nvPr/>
        </p:nvSpPr>
        <p:spPr>
          <a:xfrm>
            <a:off x="2583521" y="382117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="" xmlns:a16="http://schemas.microsoft.com/office/drawing/2014/main" id="{054CCB50-E41D-4D73-AD15-C3CBE08E8490}"/>
              </a:ext>
            </a:extLst>
          </p:cNvPr>
          <p:cNvSpPr/>
          <p:nvPr/>
        </p:nvSpPr>
        <p:spPr>
          <a:xfrm>
            <a:off x="3213363" y="4410919"/>
            <a:ext cx="5897180" cy="536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 Gottfried von Herder e os irmãos </a:t>
            </a:r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Grimm.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6644F990-BAA9-4F9F-9201-1D6B05957FC3}"/>
              </a:ext>
            </a:extLst>
          </p:cNvPr>
          <p:cNvSpPr/>
          <p:nvPr/>
        </p:nvSpPr>
        <p:spPr>
          <a:xfrm>
            <a:off x="2583521" y="448193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826327" y="1308150"/>
            <a:ext cx="7879737" cy="8854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prstClr val="black"/>
                </a:solidFill>
                <a:latin typeface="Lato"/>
              </a:rPr>
              <a:t>Segundo os especialistas, os grandes </a:t>
            </a:r>
            <a:r>
              <a:rPr lang="pt-BR" dirty="0">
                <a:solidFill>
                  <a:prstClr val="black"/>
                </a:solidFill>
                <a:latin typeface="Lato"/>
              </a:rPr>
              <a:t>pioneiros do estudo do folclore </a:t>
            </a:r>
            <a:r>
              <a:rPr lang="pt-BR" dirty="0" smtClean="0">
                <a:solidFill>
                  <a:prstClr val="black"/>
                </a:solidFill>
                <a:latin typeface="Lato"/>
              </a:rPr>
              <a:t>são:</a:t>
            </a:r>
            <a:endParaRPr lang="pt-BR" dirty="0">
              <a:solidFill>
                <a:prstClr val="black"/>
              </a:solidFill>
              <a:latin typeface="Lato"/>
            </a:endParaRPr>
          </a:p>
        </p:txBody>
      </p:sp>
      <p:sp>
        <p:nvSpPr>
          <p:cNvPr id="18" name="Texto Explicativo 2 (Borda e Ênfase) 17"/>
          <p:cNvSpPr/>
          <p:nvPr/>
        </p:nvSpPr>
        <p:spPr>
          <a:xfrm>
            <a:off x="1411068" y="1322406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02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EB6A182-01AA-4C9B-ABEF-AF425D6C29A5}"/>
              </a:ext>
            </a:extLst>
          </p:cNvPr>
          <p:cNvSpPr/>
          <p:nvPr/>
        </p:nvSpPr>
        <p:spPr>
          <a:xfrm>
            <a:off x="2962228" y="2801788"/>
            <a:ext cx="7137731" cy="502326"/>
          </a:xfrm>
          <a:prstGeom prst="roundRect">
            <a:avLst>
              <a:gd name="adj" fmla="val 323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contos, mitos e lendas 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populares.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7678121-DB0D-4FEF-BB23-474E2832669B}"/>
              </a:ext>
            </a:extLst>
          </p:cNvPr>
          <p:cNvSpPr/>
          <p:nvPr/>
        </p:nvSpPr>
        <p:spPr>
          <a:xfrm>
            <a:off x="2137179" y="285370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6D45E38E-63EE-4A1D-98FB-D411CC4FBCA5}"/>
              </a:ext>
            </a:extLst>
          </p:cNvPr>
          <p:cNvSpPr/>
          <p:nvPr/>
        </p:nvSpPr>
        <p:spPr>
          <a:xfrm>
            <a:off x="2962228" y="4231348"/>
            <a:ext cx="7137735" cy="5363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</a:rPr>
              <a:t>festas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populares.</a:t>
            </a:r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94B84C5-9559-47F3-809B-32A7F250C000}"/>
              </a:ext>
            </a:extLst>
          </p:cNvPr>
          <p:cNvSpPr/>
          <p:nvPr/>
        </p:nvSpPr>
        <p:spPr>
          <a:xfrm>
            <a:off x="2137179" y="4297222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742691E0-763B-4FA8-9B51-DE4F4D97B730}"/>
              </a:ext>
            </a:extLst>
          </p:cNvPr>
          <p:cNvSpPr/>
          <p:nvPr/>
        </p:nvSpPr>
        <p:spPr>
          <a:xfrm>
            <a:off x="2962228" y="3532592"/>
            <a:ext cx="7137734" cy="5047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dialetos falados e os jargões 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populares.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A97FAB2-27B2-4D49-9151-FF2EBBC09957}"/>
              </a:ext>
            </a:extLst>
          </p:cNvPr>
          <p:cNvSpPr/>
          <p:nvPr/>
        </p:nvSpPr>
        <p:spPr>
          <a:xfrm>
            <a:off x="2137179" y="357418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23C284D-E2BA-424B-8FC0-F9EAF362696A}"/>
              </a:ext>
            </a:extLst>
          </p:cNvPr>
          <p:cNvSpPr/>
          <p:nvPr/>
        </p:nvSpPr>
        <p:spPr>
          <a:xfrm>
            <a:off x="2962229" y="4984055"/>
            <a:ext cx="7137733" cy="4589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saberes relacionados à magia, bruxaria </a:t>
            </a:r>
            <a:r>
              <a:rPr lang="pt-BR" sz="14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pt-BR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58FD407-D121-419B-9FAA-A40C4E239D03}"/>
              </a:ext>
            </a:extLst>
          </p:cNvPr>
          <p:cNvSpPr/>
          <p:nvPr/>
        </p:nvSpPr>
        <p:spPr>
          <a:xfrm>
            <a:off x="2137179" y="501639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CC1A40-4022-4B70-B688-CB88F84A9BAA}"/>
              </a:ext>
            </a:extLst>
          </p:cNvPr>
          <p:cNvSpPr/>
          <p:nvPr/>
        </p:nvSpPr>
        <p:spPr>
          <a:xfrm>
            <a:off x="123642" y="6199397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185" y="6167587"/>
            <a:ext cx="1304657" cy="676715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2649713" y="1143740"/>
            <a:ext cx="8427026" cy="119443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Lato"/>
              </a:rPr>
              <a:t>Na medida em que o interesse pelo </a:t>
            </a:r>
            <a:r>
              <a:rPr lang="pt-BR" sz="1600" dirty="0" smtClean="0">
                <a:solidFill>
                  <a:schemeClr val="tx1"/>
                </a:solidFill>
                <a:latin typeface="Lato"/>
              </a:rPr>
              <a:t>assunto “Folclore” disseminou, </a:t>
            </a:r>
            <a:r>
              <a:rPr lang="pt-BR" sz="1600" dirty="0">
                <a:solidFill>
                  <a:schemeClr val="tx1"/>
                </a:solidFill>
                <a:latin typeface="Lato"/>
              </a:rPr>
              <a:t>começaram a surgir sociedades voltadas para o estudo do folclore, sendo a citada Sociedade do Folclore (Folklore Society), fundada em 1878, a primeira </a:t>
            </a:r>
            <a:r>
              <a:rPr lang="pt-BR" sz="1600" dirty="0" smtClean="0">
                <a:solidFill>
                  <a:schemeClr val="tx1"/>
                </a:solidFill>
                <a:latin typeface="Lato"/>
              </a:rPr>
              <a:t>delas. Segundo </a:t>
            </a:r>
            <a:r>
              <a:rPr lang="pt-BR" sz="1600" dirty="0">
                <a:solidFill>
                  <a:schemeClr val="tx1"/>
                </a:solidFill>
                <a:latin typeface="Lato"/>
              </a:rPr>
              <a:t>a Folklore Society, </a:t>
            </a:r>
            <a:r>
              <a:rPr lang="pt-BR" sz="1600" dirty="0" smtClean="0">
                <a:solidFill>
                  <a:schemeClr val="tx1"/>
                </a:solidFill>
                <a:latin typeface="Lato"/>
              </a:rPr>
              <a:t>podemos entender </a:t>
            </a:r>
            <a:r>
              <a:rPr lang="pt-BR" sz="1600" u="sng" dirty="0" smtClean="0">
                <a:solidFill>
                  <a:schemeClr val="tx1"/>
                </a:solidFill>
                <a:latin typeface="Lato"/>
              </a:rPr>
              <a:t>costumes tradicionais </a:t>
            </a:r>
            <a:r>
              <a:rPr lang="pt-BR" sz="1600" dirty="0" smtClean="0">
                <a:solidFill>
                  <a:schemeClr val="tx1"/>
                </a:solidFill>
                <a:latin typeface="Lato"/>
              </a:rPr>
              <a:t>como:</a:t>
            </a:r>
            <a:endParaRPr lang="pt-BR" sz="1600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sp>
        <p:nvSpPr>
          <p:cNvPr id="20" name="Texto Explicativo 2 (Borda e Ênfase) 19"/>
          <p:cNvSpPr/>
          <p:nvPr/>
        </p:nvSpPr>
        <p:spPr>
          <a:xfrm>
            <a:off x="1334781" y="1224320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03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874883" y="1300424"/>
            <a:ext cx="5995555" cy="8569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Lato"/>
              </a:rPr>
              <a:t>Dê 1 (um) exemplo de:</a:t>
            </a:r>
            <a:endParaRPr lang="pt-BR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sp>
        <p:nvSpPr>
          <p:cNvPr id="5" name="Ondulado 4"/>
          <p:cNvSpPr/>
          <p:nvPr/>
        </p:nvSpPr>
        <p:spPr>
          <a:xfrm rot="1050830">
            <a:off x="8731271" y="3345089"/>
            <a:ext cx="2586185" cy="1201628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66023" y="2748727"/>
            <a:ext cx="7218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Narrativas tradicionais são: </a:t>
            </a:r>
          </a:p>
          <a:p>
            <a:pPr marL="342900" indent="-342900" algn="just">
              <a:buAutoNum type="arabicPeriod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Costumes tradicionais são: </a:t>
            </a:r>
          </a:p>
          <a:p>
            <a:pPr marL="342900" indent="-342900" algn="just">
              <a:buAutoNum type="arabicPeriod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Crenças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superstições são: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4.   Linguagem popular é: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683548" y="2724030"/>
            <a:ext cx="3674983" cy="519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683549" y="3530439"/>
            <a:ext cx="3674983" cy="519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683549" y="4309861"/>
            <a:ext cx="3674983" cy="519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683547" y="5091504"/>
            <a:ext cx="3674983" cy="519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2 (Borda e Ênfase) 10"/>
          <p:cNvSpPr/>
          <p:nvPr/>
        </p:nvSpPr>
        <p:spPr>
          <a:xfrm>
            <a:off x="1444338" y="1300424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04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EB6A182-01AA-4C9B-ABEF-AF425D6C29A5}"/>
              </a:ext>
            </a:extLst>
          </p:cNvPr>
          <p:cNvSpPr/>
          <p:nvPr/>
        </p:nvSpPr>
        <p:spPr>
          <a:xfrm>
            <a:off x="3835351" y="2944473"/>
            <a:ext cx="5035087" cy="4092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Popularização coletiva.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7678121-DB0D-4FEF-BB23-474E2832669B}"/>
              </a:ext>
            </a:extLst>
          </p:cNvPr>
          <p:cNvSpPr/>
          <p:nvPr/>
        </p:nvSpPr>
        <p:spPr>
          <a:xfrm>
            <a:off x="3045775" y="295946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6D45E38E-63EE-4A1D-98FB-D411CC4FBCA5}"/>
              </a:ext>
            </a:extLst>
          </p:cNvPr>
          <p:cNvSpPr/>
          <p:nvPr/>
        </p:nvSpPr>
        <p:spPr>
          <a:xfrm>
            <a:off x="3835350" y="5234850"/>
            <a:ext cx="5035088" cy="331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Transmissão oral.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94B84C5-9559-47F3-809B-32A7F250C000}"/>
              </a:ext>
            </a:extLst>
          </p:cNvPr>
          <p:cNvSpPr/>
          <p:nvPr/>
        </p:nvSpPr>
        <p:spPr>
          <a:xfrm>
            <a:off x="3045775" y="5207933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742691E0-763B-4FA8-9B51-DE4F4D97B730}"/>
              </a:ext>
            </a:extLst>
          </p:cNvPr>
          <p:cNvSpPr/>
          <p:nvPr/>
        </p:nvSpPr>
        <p:spPr>
          <a:xfrm>
            <a:off x="3835350" y="4491120"/>
            <a:ext cx="5035087" cy="3604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Surgimento espontâneo.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A97FAB2-27B2-4D49-9151-FF2EBBC09957}"/>
              </a:ext>
            </a:extLst>
          </p:cNvPr>
          <p:cNvSpPr/>
          <p:nvPr/>
        </p:nvSpPr>
        <p:spPr>
          <a:xfrm>
            <a:off x="3079521" y="4474212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23C284D-E2BA-424B-8FC0-F9EAF362696A}"/>
              </a:ext>
            </a:extLst>
          </p:cNvPr>
          <p:cNvSpPr/>
          <p:nvPr/>
        </p:nvSpPr>
        <p:spPr>
          <a:xfrm>
            <a:off x="3835351" y="3739489"/>
            <a:ext cx="5035087" cy="368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Origem anônima.</a:t>
            </a:r>
            <a:endParaRPr lang="pt-BR" sz="1600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58FD407-D121-419B-9FAA-A40C4E239D03}"/>
              </a:ext>
            </a:extLst>
          </p:cNvPr>
          <p:cNvSpPr/>
          <p:nvPr/>
        </p:nvSpPr>
        <p:spPr>
          <a:xfrm>
            <a:off x="3045775" y="3726531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628901" y="1225890"/>
            <a:ext cx="8614063" cy="10271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O folclore, possui </a:t>
            </a:r>
            <a:r>
              <a:rPr lang="pt-BR" u="sng" dirty="0">
                <a:solidFill>
                  <a:srgbClr val="000000"/>
                </a:solidFill>
                <a:latin typeface="Arial" panose="020B0604020202020204" pitchFamily="34" charset="0"/>
              </a:rPr>
              <a:t>características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que não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são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unânimes, uma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delas relata que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saber que faz parte do folclore de um povo tem de ser transmitido oralmente.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Podemos chamar tal característica de:</a:t>
            </a:r>
            <a:endParaRPr lang="pt-BR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sp>
        <p:nvSpPr>
          <p:cNvPr id="18" name="Texto Explicativo 2 (Borda e Ênfase) 17"/>
          <p:cNvSpPr/>
          <p:nvPr/>
        </p:nvSpPr>
        <p:spPr>
          <a:xfrm>
            <a:off x="1340427" y="1270811"/>
            <a:ext cx="1205346" cy="925254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05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2723777" y="3194681"/>
            <a:ext cx="5949633" cy="24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Disponível em: https</a:t>
            </a:r>
            <a:r>
              <a:rPr lang="pt-BR" sz="1000" dirty="0"/>
              <a:t>://i1.wp.com/www.s1noticias.com/wp-content/uploads/2019/08/Charge-do-dia-Folclore.jpg</a:t>
            </a:r>
          </a:p>
        </p:txBody>
      </p:sp>
      <p:pic>
        <p:nvPicPr>
          <p:cNvPr id="5" name="Picture 2" descr="https://i2.wp.com/www.s1noticias.com/wp-content/uploads/2019/08/Charge-do-dia-Folcl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18" y="2589693"/>
            <a:ext cx="3788064" cy="31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123693" y="1825252"/>
            <a:ext cx="4110183" cy="685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a charge abaixo: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 Explicativo 2 (Borda e Ênfase) 6"/>
          <p:cNvSpPr/>
          <p:nvPr/>
        </p:nvSpPr>
        <p:spPr>
          <a:xfrm>
            <a:off x="2516909" y="911666"/>
            <a:ext cx="1278081" cy="679825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06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671865" y="911666"/>
            <a:ext cx="5392882" cy="6798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Escreva: Qual motivo levou o personagem do folclore brasileiro para as ruas? Justifique.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372100" y="1776845"/>
            <a:ext cx="5902036" cy="4291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ndulado 10"/>
          <p:cNvSpPr/>
          <p:nvPr/>
        </p:nvSpPr>
        <p:spPr>
          <a:xfrm rot="20153946">
            <a:off x="9345696" y="4819983"/>
            <a:ext cx="1820667" cy="916525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1244</TotalTime>
  <Words>574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Garamond</vt:lpstr>
      <vt:lpstr>Lato</vt:lpstr>
      <vt:lpstr>Times New Roman</vt:lpstr>
      <vt:lpstr>Orgânico</vt:lpstr>
      <vt:lpstr>1_Orgânico</vt:lpstr>
      <vt:lpstr>Apresentação do PowerPoint</vt:lpstr>
      <vt:lpstr>Apresentação do PowerPoint</vt:lpstr>
      <vt:lpstr>ATENÇÃO!</vt:lpstr>
      <vt:lpstr>  Coletiva    Individual: </vt:lpstr>
      <vt:lpstr>        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204</cp:revision>
  <dcterms:created xsi:type="dcterms:W3CDTF">2020-06-03T11:56:49Z</dcterms:created>
  <dcterms:modified xsi:type="dcterms:W3CDTF">2020-08-14T15:27:04Z</dcterms:modified>
</cp:coreProperties>
</file>