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20A"/>
    <a:srgbClr val="4D260B"/>
    <a:srgbClr val="0E0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91F8A-3BA7-41CA-8D83-EA5C3FF76F4F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E5243-B204-4C94-AE54-2C05A17A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73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3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25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9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07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3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3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7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1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4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6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2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6059E-8D39-438A-ACDE-0DD9D6551BBE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0AA069-470B-4F34-8D1C-10D8D33FC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educacao.recife.pe.gov.br/sites/default/files/arquivos_informativos_home/catalogo_de_games_e_sites_assistivos_2020_0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hyperlink" Target="http://www.portaldaeducacao.recife.pe.gov.br/sites/default/files/arquivos_informativos_home/catalogo_de_games_e_sites_assistivos_2020_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hyperlink" Target="https://portal.educacao.go.gov.br/fundamental/aula-2-matematica-5o-ano-2o-corte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202028733270921837/" TargetMode="External"/><Relationship Id="rId5" Type="http://schemas.openxmlformats.org/officeDocument/2006/relationships/hyperlink" Target="https://tenor.com/search/games-con-gifs" TargetMode="Externa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mundodelospeques/pensamiento-matematic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269864202658658104/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gif"/><Relationship Id="rId7" Type="http://schemas.openxmlformats.org/officeDocument/2006/relationships/hyperlink" Target="https://ncc.unesp.br/gridunesp/docs/satisfacao/04_NPS.html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reload=9&amp;v=ZKlcSgdWY5w" TargetMode="External"/><Relationship Id="rId5" Type="http://schemas.openxmlformats.org/officeDocument/2006/relationships/hyperlink" Target="https://www.youtube.com/watch?v=t3nx8axVxlk&amp;feature=youtu.be" TargetMode="External"/><Relationship Id="rId4" Type="http://schemas.openxmlformats.org/officeDocument/2006/relationships/hyperlink" Target="https://www.espacoeducar.net/2011/06/problemas-matematicos-curioso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.freepik.com/vetores-premium/criancas-jogando-um-jogo-de-tabuleiro_6809322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prefamilia.com.br/educacao-dos-filhos/7-dicas-sobre-o-que-fazer-quando-achar-que-seu-filho-esta-viciado-em-videogame/" TargetMode="External"/><Relationship Id="rId2" Type="http://schemas.openxmlformats.org/officeDocument/2006/relationships/hyperlink" Target="https://www.fotosearch.com.br/CSP018/k3792668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1S-Rayhc7c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cerecado.com/imagens_tchau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stockphoto.com.br/v%C3%ADdeo-crian%C3%A7as-jogos-jogando-63068097.html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search/games-con-gifs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t.picmix.com/stamp/Palmas-e-parabens-5689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zKep12EL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picmix.com/stamp/Palmas-e-parabens-5689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="" xmlns:a16="http://schemas.microsoft.com/office/drawing/2014/main" id="{A088343F-0AA7-456B-BC9B-2954767E7E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1643270"/>
            <a:ext cx="1020418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4456E491-629E-49DF-9F3B-795BB11E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0" y="2391351"/>
            <a:ext cx="6798366" cy="262393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2E57615-37F3-4B47-95A1-AEC8D68E6121}"/>
              </a:ext>
            </a:extLst>
          </p:cNvPr>
          <p:cNvSpPr txBox="1"/>
          <p:nvPr/>
        </p:nvSpPr>
        <p:spPr>
          <a:xfrm>
            <a:off x="2310763" y="4522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11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F02D70-DAC9-44C1-9CC5-ED85AAEE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2" y="524932"/>
            <a:ext cx="9601196" cy="1303867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CARTÕES DAS FRAÇÕES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73724056-049D-4060-8B8C-9DE1EB6CB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184009"/>
              </p:ext>
            </p:extLst>
          </p:nvPr>
        </p:nvGraphicFramePr>
        <p:xfrm>
          <a:off x="1231900" y="15308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3" name="Espaço Reservado para Conteúdo 4">
            <a:extLst>
              <a:ext uri="{FF2B5EF4-FFF2-40B4-BE49-F238E27FC236}">
                <a16:creationId xmlns="" xmlns:a16="http://schemas.microsoft.com/office/drawing/2014/main" id="{4359DC64-5731-4A7A-B590-6F759DB96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427323"/>
              </p:ext>
            </p:extLst>
          </p:nvPr>
        </p:nvGraphicFramePr>
        <p:xfrm>
          <a:off x="1231900" y="3117335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4" name="Espaço Reservado para Conteúdo 4">
            <a:extLst>
              <a:ext uri="{FF2B5EF4-FFF2-40B4-BE49-F238E27FC236}">
                <a16:creationId xmlns="" xmlns:a16="http://schemas.microsoft.com/office/drawing/2014/main" id="{23E0789F-620B-4AFB-9B3C-413573EA6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27212"/>
              </p:ext>
            </p:extLst>
          </p:nvPr>
        </p:nvGraphicFramePr>
        <p:xfrm>
          <a:off x="1231900" y="470380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5" name="Espaço Reservado para Conteúdo 4">
            <a:extLst>
              <a:ext uri="{FF2B5EF4-FFF2-40B4-BE49-F238E27FC236}">
                <a16:creationId xmlns="" xmlns:a16="http://schemas.microsoft.com/office/drawing/2014/main" id="{A311D9C5-A73A-4ED0-BB4F-5ED5A0EEB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140334"/>
              </p:ext>
            </p:extLst>
          </p:nvPr>
        </p:nvGraphicFramePr>
        <p:xfrm>
          <a:off x="3594100" y="15308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6" name="Espaço Reservado para Conteúdo 4">
            <a:extLst>
              <a:ext uri="{FF2B5EF4-FFF2-40B4-BE49-F238E27FC236}">
                <a16:creationId xmlns="" xmlns:a16="http://schemas.microsoft.com/office/drawing/2014/main" id="{4C2B2CEC-DBB8-430F-B8B1-C0E817205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89387"/>
              </p:ext>
            </p:extLst>
          </p:nvPr>
        </p:nvGraphicFramePr>
        <p:xfrm>
          <a:off x="3594100" y="313930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7" name="Espaço Reservado para Conteúdo 4">
            <a:extLst>
              <a:ext uri="{FF2B5EF4-FFF2-40B4-BE49-F238E27FC236}">
                <a16:creationId xmlns="" xmlns:a16="http://schemas.microsoft.com/office/drawing/2014/main" id="{78741C95-D268-4CAA-8D55-4BA64CF28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455201"/>
              </p:ext>
            </p:extLst>
          </p:nvPr>
        </p:nvGraphicFramePr>
        <p:xfrm>
          <a:off x="3594100" y="470380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8" name="Espaço Reservado para Conteúdo 4">
            <a:extLst>
              <a:ext uri="{FF2B5EF4-FFF2-40B4-BE49-F238E27FC236}">
                <a16:creationId xmlns="" xmlns:a16="http://schemas.microsoft.com/office/drawing/2014/main" id="{C885058D-7090-4BBF-9426-EA579827B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50054"/>
              </p:ext>
            </p:extLst>
          </p:nvPr>
        </p:nvGraphicFramePr>
        <p:xfrm>
          <a:off x="6007102" y="15308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9" name="Espaço Reservado para Conteúdo 4">
            <a:extLst>
              <a:ext uri="{FF2B5EF4-FFF2-40B4-BE49-F238E27FC236}">
                <a16:creationId xmlns="" xmlns:a16="http://schemas.microsoft.com/office/drawing/2014/main" id="{2A0F06DC-3CD8-41E1-B5FA-48D0CD440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97900"/>
              </p:ext>
            </p:extLst>
          </p:nvPr>
        </p:nvGraphicFramePr>
        <p:xfrm>
          <a:off x="6007102" y="3142735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20" name="Espaço Reservado para Conteúdo 4">
            <a:extLst>
              <a:ext uri="{FF2B5EF4-FFF2-40B4-BE49-F238E27FC236}">
                <a16:creationId xmlns="" xmlns:a16="http://schemas.microsoft.com/office/drawing/2014/main" id="{2945B1FD-9B95-4FB6-BEDB-D8210A671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73582"/>
              </p:ext>
            </p:extLst>
          </p:nvPr>
        </p:nvGraphicFramePr>
        <p:xfrm>
          <a:off x="6007102" y="4725771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21" name="Espaço Reservado para Conteúdo 4">
            <a:extLst>
              <a:ext uri="{FF2B5EF4-FFF2-40B4-BE49-F238E27FC236}">
                <a16:creationId xmlns="" xmlns:a16="http://schemas.microsoft.com/office/drawing/2014/main" id="{BFF98DFE-79B3-4E63-9997-36C1379D2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177879"/>
              </p:ext>
            </p:extLst>
          </p:nvPr>
        </p:nvGraphicFramePr>
        <p:xfrm>
          <a:off x="8420104" y="1534299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22" name="Espaço Reservado para Conteúdo 4">
            <a:extLst>
              <a:ext uri="{FF2B5EF4-FFF2-40B4-BE49-F238E27FC236}">
                <a16:creationId xmlns="" xmlns:a16="http://schemas.microsoft.com/office/drawing/2014/main" id="{2FB1F82C-ED57-44C0-A1CD-DB9B22E19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42410"/>
              </p:ext>
            </p:extLst>
          </p:nvPr>
        </p:nvGraphicFramePr>
        <p:xfrm>
          <a:off x="8420104" y="311390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23" name="Espaço Reservado para Conteúdo 4">
            <a:extLst>
              <a:ext uri="{FF2B5EF4-FFF2-40B4-BE49-F238E27FC236}">
                <a16:creationId xmlns="" xmlns:a16="http://schemas.microsoft.com/office/drawing/2014/main" id="{5A8BB4D5-6F3E-4AED-AB96-BFDC9209C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11404"/>
              </p:ext>
            </p:extLst>
          </p:nvPr>
        </p:nvGraphicFramePr>
        <p:xfrm>
          <a:off x="8420104" y="4725771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E7217858-58B8-451D-8A39-8E1079711BD8}"/>
              </a:ext>
            </a:extLst>
          </p:cNvPr>
          <p:cNvSpPr txBox="1"/>
          <p:nvPr/>
        </p:nvSpPr>
        <p:spPr>
          <a:xfrm>
            <a:off x="1961573" y="1851967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1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E301D3F7-3A89-4A79-97B0-FD916E7F4919}"/>
              </a:ext>
            </a:extLst>
          </p:cNvPr>
          <p:cNvSpPr txBox="1"/>
          <p:nvPr/>
        </p:nvSpPr>
        <p:spPr>
          <a:xfrm>
            <a:off x="1930400" y="3422073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1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85654C68-830F-4745-A160-BC197853A413}"/>
              </a:ext>
            </a:extLst>
          </p:cNvPr>
          <p:cNvSpPr txBox="1"/>
          <p:nvPr/>
        </p:nvSpPr>
        <p:spPr>
          <a:xfrm>
            <a:off x="1961573" y="5046872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2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EEBA8371-24F0-4FF8-87F5-F8EC076B5994}"/>
              </a:ext>
            </a:extLst>
          </p:cNvPr>
          <p:cNvSpPr txBox="1"/>
          <p:nvPr/>
        </p:nvSpPr>
        <p:spPr>
          <a:xfrm>
            <a:off x="4386118" y="1942205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4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EAFBC3-EDD5-4672-BED6-BCF6E922F9A7}"/>
              </a:ext>
            </a:extLst>
          </p:cNvPr>
          <p:cNvSpPr txBox="1"/>
          <p:nvPr/>
        </p:nvSpPr>
        <p:spPr>
          <a:xfrm>
            <a:off x="4436175" y="3411658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3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1750F554-ADDF-467F-B593-8AB4C209A458}"/>
              </a:ext>
            </a:extLst>
          </p:cNvPr>
          <p:cNvSpPr txBox="1"/>
          <p:nvPr/>
        </p:nvSpPr>
        <p:spPr>
          <a:xfrm>
            <a:off x="4386118" y="5066606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5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82F93EA9-5C12-462A-A285-9530BC7CB90E}"/>
              </a:ext>
            </a:extLst>
          </p:cNvPr>
          <p:cNvSpPr txBox="1"/>
          <p:nvPr/>
        </p:nvSpPr>
        <p:spPr>
          <a:xfrm>
            <a:off x="6849218" y="1908694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3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F426D332-304F-4F69-A51C-2ABA9846C431}"/>
              </a:ext>
            </a:extLst>
          </p:cNvPr>
          <p:cNvSpPr txBox="1"/>
          <p:nvPr/>
        </p:nvSpPr>
        <p:spPr>
          <a:xfrm>
            <a:off x="6765060" y="3414098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5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64ABA90F-26C9-4399-A3C3-E43513880B25}"/>
              </a:ext>
            </a:extLst>
          </p:cNvPr>
          <p:cNvSpPr txBox="1"/>
          <p:nvPr/>
        </p:nvSpPr>
        <p:spPr>
          <a:xfrm>
            <a:off x="6765060" y="4938246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8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A722C923-CDCE-40F4-9439-635D0A6F7101}"/>
              </a:ext>
            </a:extLst>
          </p:cNvPr>
          <p:cNvSpPr txBox="1"/>
          <p:nvPr/>
        </p:nvSpPr>
        <p:spPr>
          <a:xfrm>
            <a:off x="9220200" y="1798072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3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8FEB2F37-0718-4FF3-8F86-FD8D16643B63}"/>
              </a:ext>
            </a:extLst>
          </p:cNvPr>
          <p:cNvSpPr txBox="1"/>
          <p:nvPr/>
        </p:nvSpPr>
        <p:spPr>
          <a:xfrm>
            <a:off x="9220200" y="342900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4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53266B23-CF22-4546-83F1-6491E7EC59B7}"/>
              </a:ext>
            </a:extLst>
          </p:cNvPr>
          <p:cNvSpPr txBox="1"/>
          <p:nvPr/>
        </p:nvSpPr>
        <p:spPr>
          <a:xfrm>
            <a:off x="9220200" y="4908202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4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62DEADAB-BA8A-4244-B627-6601FA23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59" y="1556380"/>
            <a:ext cx="472514" cy="54483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53278951-6315-4F7E-A05F-22BB37F0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4" y="2285927"/>
            <a:ext cx="497611" cy="57377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0D84EE4D-AFC5-4275-911E-14687875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54" y="1579548"/>
            <a:ext cx="472514" cy="54483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1058604D-DBEA-4CD5-9C3B-7AF5BC96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30" y="2416370"/>
            <a:ext cx="472514" cy="54483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D181EF46-7054-43A5-86E9-EC66514E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694" y="1611299"/>
            <a:ext cx="472514" cy="54483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A6317DAF-F8AE-463D-A988-B44FAA8E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99" y="2399900"/>
            <a:ext cx="472514" cy="54483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="" xmlns:a16="http://schemas.microsoft.com/office/drawing/2014/main" id="{ECEDE5F7-7084-4115-A199-47E14D4A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00" y="1570300"/>
            <a:ext cx="472514" cy="544837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="" xmlns:a16="http://schemas.microsoft.com/office/drawing/2014/main" id="{FBE865BC-436C-454F-BCBB-3A6AB46B7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37" y="2387561"/>
            <a:ext cx="472514" cy="544837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="" xmlns:a16="http://schemas.microsoft.com/office/drawing/2014/main" id="{35805538-E257-440F-948B-5FF7F332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82" y="3181260"/>
            <a:ext cx="472514" cy="544837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="" xmlns:a16="http://schemas.microsoft.com/office/drawing/2014/main" id="{3B0823D4-9DE9-4B0C-AC24-9329F83E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00" y="4008412"/>
            <a:ext cx="472514" cy="54483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="" xmlns:a16="http://schemas.microsoft.com/office/drawing/2014/main" id="{A089F0A4-2BC9-430B-A813-1BDE80D4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02" y="3282319"/>
            <a:ext cx="472514" cy="544837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1A1E70B3-1798-468E-B3AE-5038A788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30" y="4008475"/>
            <a:ext cx="472514" cy="544837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="" xmlns:a16="http://schemas.microsoft.com/office/drawing/2014/main" id="{4AEF7AE5-75E8-4CD9-A0F6-04668A78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78" y="3156581"/>
            <a:ext cx="472514" cy="544837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="" xmlns:a16="http://schemas.microsoft.com/office/drawing/2014/main" id="{547FA879-F508-48CF-BCEB-6DF4C4AE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34" y="3970236"/>
            <a:ext cx="472514" cy="544837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="" xmlns:a16="http://schemas.microsoft.com/office/drawing/2014/main" id="{4DD8FC9E-FB78-411B-8895-D879062C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70" y="3181261"/>
            <a:ext cx="472514" cy="544837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DA0A7127-54C2-4CA7-86DD-60111F66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655" y="3935760"/>
            <a:ext cx="472514" cy="544837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="" xmlns:a16="http://schemas.microsoft.com/office/drawing/2014/main" id="{1468CAF4-1C63-4D66-8C9D-572491213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68" y="4794187"/>
            <a:ext cx="472514" cy="544837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="" xmlns:a16="http://schemas.microsoft.com/office/drawing/2014/main" id="{80FEA4A2-523F-4518-A6BE-975D95E4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30" y="5462369"/>
            <a:ext cx="472514" cy="544837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="" xmlns:a16="http://schemas.microsoft.com/office/drawing/2014/main" id="{AE158B07-179C-4A81-BF69-212D2BF3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212" y="4767094"/>
            <a:ext cx="472514" cy="544837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="" xmlns:a16="http://schemas.microsoft.com/office/drawing/2014/main" id="{4654A282-F470-4A18-A8D8-3431D938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231" y="5605449"/>
            <a:ext cx="472514" cy="544837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="" xmlns:a16="http://schemas.microsoft.com/office/drawing/2014/main" id="{8B1F669E-2A96-4232-A33A-FB0CA0BA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49" y="4800775"/>
            <a:ext cx="472514" cy="544837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="" xmlns:a16="http://schemas.microsoft.com/office/drawing/2014/main" id="{7FC40684-2192-4644-BE10-1FE48787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160" y="5542265"/>
            <a:ext cx="472514" cy="544837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B04EAC39-C415-4382-ABD3-1483760A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486" y="4808908"/>
            <a:ext cx="472514" cy="544837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="" xmlns:a16="http://schemas.microsoft.com/office/drawing/2014/main" id="{CE41492A-9D97-4F16-AC02-54F7C18D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655" y="5605448"/>
            <a:ext cx="472514" cy="54483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5DD05F4C-3FEF-4B65-8389-FE1DE43183E0}"/>
              </a:ext>
            </a:extLst>
          </p:cNvPr>
          <p:cNvSpPr/>
          <p:nvPr/>
        </p:nvSpPr>
        <p:spPr>
          <a:xfrm rot="5400000">
            <a:off x="8610553" y="3318301"/>
            <a:ext cx="4937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http://www.portaldaeducacao.recife.pe.gov.br/sites/default/files/arquivos_informativos_home/catalogo_de_games_e_sites_assistivos_2020_0.pdf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3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="" xmlns:a16="http://schemas.microsoft.com/office/drawing/2014/main" id="{7140A956-E733-4C8C-A1DD-252687CC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21" y="4784198"/>
            <a:ext cx="413127" cy="504671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="" xmlns:a16="http://schemas.microsoft.com/office/drawing/2014/main" id="{C259189D-5569-401A-BE63-EF3BDEE2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88" y="3958708"/>
            <a:ext cx="413127" cy="50467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A2E8D95F-6C0E-4194-9F08-8C42D515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73" y="1893312"/>
            <a:ext cx="1654327" cy="88281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BD52F6C8-DF8F-4CC9-8770-F11CD3EF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0" y="2334717"/>
            <a:ext cx="472514" cy="57721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AA16EFE6-92A7-4E32-9899-93DB17939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2" y="1831949"/>
            <a:ext cx="1544512" cy="82066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="" xmlns:a16="http://schemas.microsoft.com/office/drawing/2014/main" id="{CD3CFF36-A48D-4247-A66F-1B67935F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160" y="2353886"/>
            <a:ext cx="397007" cy="484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F89EB2-83F7-406A-88DC-EAA05C27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62" y="469453"/>
            <a:ext cx="9289471" cy="98521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CARTÕES DAS REPRESENTAÇÕES GRÁFICAS DAS FRAÇÕES</a:t>
            </a:r>
            <a:endParaRPr lang="pt-BR" sz="2400" dirty="0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="" xmlns:a16="http://schemas.microsoft.com/office/drawing/2014/main" id="{C5825B56-5128-42C3-8616-262F92AA5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66359"/>
              </p:ext>
            </p:extLst>
          </p:nvPr>
        </p:nvGraphicFramePr>
        <p:xfrm>
          <a:off x="1231900" y="14546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3ABAB0F6-2F18-4D43-B3B1-0AFD5420F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119511"/>
              </p:ext>
            </p:extLst>
          </p:nvPr>
        </p:nvGraphicFramePr>
        <p:xfrm>
          <a:off x="1231900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6" name="Espaço Reservado para Conteúdo 4">
            <a:extLst>
              <a:ext uri="{FF2B5EF4-FFF2-40B4-BE49-F238E27FC236}">
                <a16:creationId xmlns="" xmlns:a16="http://schemas.microsoft.com/office/drawing/2014/main" id="{51F52948-61EE-4EE5-B088-91F9477B1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683661"/>
              </p:ext>
            </p:extLst>
          </p:nvPr>
        </p:nvGraphicFramePr>
        <p:xfrm>
          <a:off x="1231900" y="467009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4">
            <a:extLst>
              <a:ext uri="{FF2B5EF4-FFF2-40B4-BE49-F238E27FC236}">
                <a16:creationId xmlns="" xmlns:a16="http://schemas.microsoft.com/office/drawing/2014/main" id="{1D7F2B1F-438C-4D8A-8DE1-8F437CC08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11094"/>
              </p:ext>
            </p:extLst>
          </p:nvPr>
        </p:nvGraphicFramePr>
        <p:xfrm>
          <a:off x="3656446" y="143873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8" name="Espaço Reservado para Conteúdo 4">
            <a:extLst>
              <a:ext uri="{FF2B5EF4-FFF2-40B4-BE49-F238E27FC236}">
                <a16:creationId xmlns="" xmlns:a16="http://schemas.microsoft.com/office/drawing/2014/main" id="{CD3DB9D5-CB4B-405D-B4ED-0F98E329E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61662"/>
              </p:ext>
            </p:extLst>
          </p:nvPr>
        </p:nvGraphicFramePr>
        <p:xfrm>
          <a:off x="3656446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9" name="Espaço Reservado para Conteúdo 4">
            <a:extLst>
              <a:ext uri="{FF2B5EF4-FFF2-40B4-BE49-F238E27FC236}">
                <a16:creationId xmlns="" xmlns:a16="http://schemas.microsoft.com/office/drawing/2014/main" id="{1BCDF580-2B58-4DB2-919D-319B62D06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206425"/>
              </p:ext>
            </p:extLst>
          </p:nvPr>
        </p:nvGraphicFramePr>
        <p:xfrm>
          <a:off x="3670299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0" name="Espaço Reservado para Conteúdo 4">
            <a:extLst>
              <a:ext uri="{FF2B5EF4-FFF2-40B4-BE49-F238E27FC236}">
                <a16:creationId xmlns="" xmlns:a16="http://schemas.microsoft.com/office/drawing/2014/main" id="{47304745-DF6C-4672-826A-2244A490B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29565"/>
              </p:ext>
            </p:extLst>
          </p:nvPr>
        </p:nvGraphicFramePr>
        <p:xfrm>
          <a:off x="6096000" y="143873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4">
            <a:extLst>
              <a:ext uri="{FF2B5EF4-FFF2-40B4-BE49-F238E27FC236}">
                <a16:creationId xmlns="" xmlns:a16="http://schemas.microsoft.com/office/drawing/2014/main" id="{C8E3EB9A-5D93-419D-AB03-5B53CB5C6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95247"/>
              </p:ext>
            </p:extLst>
          </p:nvPr>
        </p:nvGraphicFramePr>
        <p:xfrm>
          <a:off x="6080992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2" name="Espaço Reservado para Conteúdo 4">
            <a:extLst>
              <a:ext uri="{FF2B5EF4-FFF2-40B4-BE49-F238E27FC236}">
                <a16:creationId xmlns="" xmlns:a16="http://schemas.microsoft.com/office/drawing/2014/main" id="{BA217B15-9B52-49DD-A098-90258928F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96975"/>
              </p:ext>
            </p:extLst>
          </p:nvPr>
        </p:nvGraphicFramePr>
        <p:xfrm>
          <a:off x="6108698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3" name="Espaço Reservado para Conteúdo 4">
            <a:extLst>
              <a:ext uri="{FF2B5EF4-FFF2-40B4-BE49-F238E27FC236}">
                <a16:creationId xmlns="" xmlns:a16="http://schemas.microsoft.com/office/drawing/2014/main" id="{8AC83048-5883-427E-82CE-42E12A963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32740"/>
              </p:ext>
            </p:extLst>
          </p:nvPr>
        </p:nvGraphicFramePr>
        <p:xfrm>
          <a:off x="8535554" y="143873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4" name="Espaço Reservado para Conteúdo 4">
            <a:extLst>
              <a:ext uri="{FF2B5EF4-FFF2-40B4-BE49-F238E27FC236}">
                <a16:creationId xmlns="" xmlns:a16="http://schemas.microsoft.com/office/drawing/2014/main" id="{86C80A37-AEDE-4364-B6A0-F287E2148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43899"/>
              </p:ext>
            </p:extLst>
          </p:nvPr>
        </p:nvGraphicFramePr>
        <p:xfrm>
          <a:off x="8535554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graphicFrame>
        <p:nvGraphicFramePr>
          <p:cNvPr id="15" name="Espaço Reservado para Conteúdo 4">
            <a:extLst>
              <a:ext uri="{FF2B5EF4-FFF2-40B4-BE49-F238E27FC236}">
                <a16:creationId xmlns="" xmlns:a16="http://schemas.microsoft.com/office/drawing/2014/main" id="{0708FF1D-4D13-46D6-A349-BAE9AB521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34418"/>
              </p:ext>
            </p:extLst>
          </p:nvPr>
        </p:nvGraphicFramePr>
        <p:xfrm>
          <a:off x="8547097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="" xmlns:a16="http://schemas.microsoft.com/office/drawing/2014/main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927702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FC1D3AE4-8F36-4E1C-B8D7-407EEE8D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0" y="1523018"/>
            <a:ext cx="472514" cy="57721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32E5B361-DF5C-4A2F-83EF-C497CADAC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05" y="1599079"/>
            <a:ext cx="1352550" cy="10953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761A0ABA-142E-4E60-AF15-7321250F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98" y="2264898"/>
            <a:ext cx="472514" cy="54483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B79A368F-C252-4F49-89FF-61641971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080" y="3197756"/>
            <a:ext cx="1524000" cy="119062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474AC10A-7CED-41C6-9516-E73EF462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2" y="3140391"/>
            <a:ext cx="472514" cy="57721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9E866E99-0D96-451F-A996-37A84475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07" y="3947212"/>
            <a:ext cx="472514" cy="5448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9F1BAD1-9FC7-47FD-9904-ED6E3295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0" y="4709642"/>
            <a:ext cx="472514" cy="54483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B8A10EFF-E90E-47AB-BD08-DEF808ED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98" y="5446242"/>
            <a:ext cx="472514" cy="54483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="" xmlns:a16="http://schemas.microsoft.com/office/drawing/2014/main" id="{E41A49DB-DD06-4C12-BEBE-42B5016CF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439" y="1603834"/>
            <a:ext cx="1238250" cy="1143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4B4BF56C-A936-4A5C-8492-85755C73E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460" y="5074767"/>
            <a:ext cx="2014540" cy="74295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="" xmlns:a16="http://schemas.microsoft.com/office/drawing/2014/main" id="{F0504C1C-D513-4991-8F7A-8F9F51100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825" y="5074768"/>
            <a:ext cx="1237128" cy="671512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="" xmlns:a16="http://schemas.microsoft.com/office/drawing/2014/main" id="{05B9A6BD-0744-4D00-A882-A9654330E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1962" y="5047344"/>
            <a:ext cx="1590252" cy="71870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="" xmlns:a16="http://schemas.microsoft.com/office/drawing/2014/main" id="{BC8624FC-D0AF-488E-99CC-C360D59C67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8124" y="3628699"/>
            <a:ext cx="1765134" cy="7324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558033F0-62B0-4210-9930-91DCB41FFB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1803" y="4991258"/>
            <a:ext cx="1044594" cy="93421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DA6B3C8B-E643-430A-AC04-766DA38E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21" y="1487695"/>
            <a:ext cx="472514" cy="57721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CF2F392D-1438-47BD-BE85-A4DE6465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64" y="2238621"/>
            <a:ext cx="472514" cy="57721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="" xmlns:a16="http://schemas.microsoft.com/office/drawing/2014/main" id="{B28F9D71-9594-4D23-921F-44E69C04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16" y="1487694"/>
            <a:ext cx="472514" cy="57721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9D4FD895-84C0-49DE-959B-8E300DBE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21" y="1452770"/>
            <a:ext cx="472514" cy="57721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="" xmlns:a16="http://schemas.microsoft.com/office/drawing/2014/main" id="{CB16AFFE-D78E-4F35-8D1E-C261C7EF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95" y="4061012"/>
            <a:ext cx="329381" cy="40236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="" xmlns:a16="http://schemas.microsoft.com/office/drawing/2014/main" id="{097C2AC7-2017-4E4B-A932-AB15577C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45" y="3093315"/>
            <a:ext cx="374394" cy="45735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="" xmlns:a16="http://schemas.microsoft.com/office/drawing/2014/main" id="{F334D0E1-1F0D-42DF-9D47-9B5F6B05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61" y="3078971"/>
            <a:ext cx="413127" cy="50467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8A54F00F-2AA9-4F39-8334-DE4C3AA18D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0635" y="3264990"/>
            <a:ext cx="1560415" cy="727418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="" xmlns:a16="http://schemas.microsoft.com/office/drawing/2014/main" id="{B0EB2F89-CD82-4F0D-8C4E-C12265B9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00" y="3097654"/>
            <a:ext cx="413127" cy="504671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EDFA69E2-EF95-426B-8F1B-C7B20240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293" y="3980451"/>
            <a:ext cx="413127" cy="504671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="" xmlns:a16="http://schemas.microsoft.com/office/drawing/2014/main" id="{754F5C00-E98B-4133-9931-4AC49EAA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22" y="4763208"/>
            <a:ext cx="369278" cy="451105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="" xmlns:a16="http://schemas.microsoft.com/office/drawing/2014/main" id="{CDCEE16A-F155-4E23-9780-6734CB9D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317" y="5705702"/>
            <a:ext cx="315235" cy="385087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="" xmlns:a16="http://schemas.microsoft.com/office/drawing/2014/main" id="{E683A2BB-000C-4367-8ED8-168205C9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62" y="4759212"/>
            <a:ext cx="413127" cy="504671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EA093E39-F23E-41A4-97A1-8218C788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967" y="5537780"/>
            <a:ext cx="413127" cy="50467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="" xmlns:a16="http://schemas.microsoft.com/office/drawing/2014/main" id="{5ED4143A-FECB-4337-9F91-7EA83DA3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66" y="5654136"/>
            <a:ext cx="413127" cy="50467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BDBC75E-8C16-4033-874B-9B321A1AAE6B}"/>
              </a:ext>
            </a:extLst>
          </p:cNvPr>
          <p:cNvSpPr/>
          <p:nvPr/>
        </p:nvSpPr>
        <p:spPr>
          <a:xfrm rot="5400000">
            <a:off x="8655357" y="3375957"/>
            <a:ext cx="49767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http://www.portaldaeducacao.recife.pe.gov.br/sites/default/files/arquivos_informativos_home/catalogo_de_games_e_sites_assistivos_2020_0.pdf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veteadelinapinheiro / atividade-14-ef-matematica">
            <a:extLst>
              <a:ext uri="{FF2B5EF4-FFF2-40B4-BE49-F238E27FC236}">
                <a16:creationId xmlns="" xmlns:a16="http://schemas.microsoft.com/office/drawing/2014/main" id="{F8514749-BD48-4727-8AEE-A8CF33E7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68" y="3258122"/>
            <a:ext cx="1279028" cy="9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ames Con GIFs | Tenor">
            <a:extLst>
              <a:ext uri="{FF2B5EF4-FFF2-40B4-BE49-F238E27FC236}">
                <a16:creationId xmlns="" xmlns:a16="http://schemas.microsoft.com/office/drawing/2014/main" id="{40705AA3-E019-4FE9-A273-8A0EC0F0F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0">
            <a:off x="6400801" y="4895850"/>
            <a:ext cx="1336430" cy="12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úmeros / Numbers | Gif animados, Gif">
            <a:extLst>
              <a:ext uri="{FF2B5EF4-FFF2-40B4-BE49-F238E27FC236}">
                <a16:creationId xmlns="" xmlns:a16="http://schemas.microsoft.com/office/drawing/2014/main" id="{AA9ADA37-00B3-4F59-B009-FD7789B70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7" y="4961629"/>
            <a:ext cx="1659377" cy="11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úmeros / Numbers | Gif animados, Gif">
            <a:extLst>
              <a:ext uri="{FF2B5EF4-FFF2-40B4-BE49-F238E27FC236}">
                <a16:creationId xmlns="" xmlns:a16="http://schemas.microsoft.com/office/drawing/2014/main" id="{247B5C78-9649-4134-BD97-82430F4B4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01" y="716923"/>
            <a:ext cx="1936869" cy="14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07393D4-302F-4DE4-88F0-F3F8575934EF}"/>
              </a:ext>
            </a:extLst>
          </p:cNvPr>
          <p:cNvSpPr txBox="1"/>
          <p:nvPr/>
        </p:nvSpPr>
        <p:spPr>
          <a:xfrm>
            <a:off x="795130" y="728870"/>
            <a:ext cx="1056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III- </a:t>
            </a: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SUDOKU</a:t>
            </a:r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pt-BR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COMO FUNCIONA O JOGO DE SUDOKU?</a:t>
            </a:r>
          </a:p>
          <a:p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     Esse jogo existe em várias modalidades, mas vamos trabalhar com o tradicional 9x9, 9 linhas por 9 colunas que são numeradas de 1 até 9. O Sudoku não envolve cálculo, mas sim o pensamento lógico e a tomada de decisão sobre as disposições dos números que são colocados, sempre respeitando algumas regras: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FF936814-08E8-4918-BE5A-893CA0DF6AD4}"/>
              </a:ext>
            </a:extLst>
          </p:cNvPr>
          <p:cNvSpPr/>
          <p:nvPr/>
        </p:nvSpPr>
        <p:spPr>
          <a:xfrm>
            <a:off x="941884" y="3827552"/>
            <a:ext cx="10296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Não é permitido repetir números na mesma linha,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Não é permitido repetir números na mesma coluna,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Não é permitido repetir números nos </a:t>
            </a:r>
            <a:r>
              <a:rPr lang="pt-BR" b="1" dirty="0" err="1">
                <a:solidFill>
                  <a:srgbClr val="46220A"/>
                </a:solidFill>
                <a:latin typeface="Century Gothic" panose="020B0502020202020204" pitchFamily="34" charset="0"/>
              </a:rPr>
              <a:t>subquadrados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 3×3. </a:t>
            </a:r>
          </a:p>
          <a:p>
            <a:pPr algn="just"/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              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Veja o exemplo no  próximo slide 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0D401EC3-F035-48A3-B89D-8A8936AEC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73121"/>
              </p:ext>
            </p:extLst>
          </p:nvPr>
        </p:nvGraphicFramePr>
        <p:xfrm>
          <a:off x="909734" y="3862926"/>
          <a:ext cx="8335618" cy="980660"/>
        </p:xfrm>
        <a:graphic>
          <a:graphicData uri="http://schemas.openxmlformats.org/drawingml/2006/table">
            <a:tbl>
              <a:tblPr/>
              <a:tblGrid>
                <a:gridCol w="8335618">
                  <a:extLst>
                    <a:ext uri="{9D8B030D-6E8A-4147-A177-3AD203B41FA5}">
                      <a16:colId xmlns="" xmlns:a16="http://schemas.microsoft.com/office/drawing/2014/main" val="1501887055"/>
                    </a:ext>
                  </a:extLst>
                </a:gridCol>
              </a:tblGrid>
              <a:tr h="98066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6220A"/>
                          </a:solidFill>
                        </a:rPr>
                        <a:t> </a:t>
                      </a:r>
                      <a:endParaRPr lang="pt-BR" dirty="0">
                        <a:solidFill>
                          <a:srgbClr val="46220A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0649148"/>
                  </a:ext>
                </a:extLst>
              </a:tr>
            </a:tbl>
          </a:graphicData>
        </a:graphic>
      </p:graphicFrame>
      <p:pic>
        <p:nvPicPr>
          <p:cNvPr id="1030" name="Picture 6" descr="AULA 2 – Matemática – 5º Ano – 2º CORTE | Portal NetEscola">
            <a:extLst>
              <a:ext uri="{FF2B5EF4-FFF2-40B4-BE49-F238E27FC236}">
                <a16:creationId xmlns="" xmlns:a16="http://schemas.microsoft.com/office/drawing/2014/main" id="{AE6E9F4B-A8C0-411A-9A13-9CA11EE6E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78" y="3886826"/>
            <a:ext cx="1629979" cy="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FA70A8D0-3C7C-4C44-9CEF-938D5A407188}"/>
              </a:ext>
            </a:extLst>
          </p:cNvPr>
          <p:cNvSpPr/>
          <p:nvPr/>
        </p:nvSpPr>
        <p:spPr>
          <a:xfrm rot="5400000">
            <a:off x="9134118" y="2859102"/>
            <a:ext cx="45143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Imagem disponível em: https://tenor.com/search/games-con-gifs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4C87BBB-08AE-420F-8B44-CB3ECA983E87}"/>
              </a:ext>
            </a:extLst>
          </p:cNvPr>
          <p:cNvSpPr/>
          <p:nvPr/>
        </p:nvSpPr>
        <p:spPr>
          <a:xfrm rot="16200000" flipV="1">
            <a:off x="9854198" y="4430277"/>
            <a:ext cx="24180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https://br.pinterest.com/pin/202028733270921837/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9FC18FF-B37E-4BDD-8B13-A80D2895C7DA}"/>
              </a:ext>
            </a:extLst>
          </p:cNvPr>
          <p:cNvSpPr/>
          <p:nvPr/>
        </p:nvSpPr>
        <p:spPr>
          <a:xfrm rot="16200000" flipV="1">
            <a:off x="9289173" y="4607309"/>
            <a:ext cx="26380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https://portal.educacao.go.gov.br/fundamental/aula-2-matematica-5o-ano-2o-corte/</a:t>
            </a:r>
            <a:endParaRPr lang="pt-BR" sz="105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8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662129-910B-4027-BF88-6E6A62C8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3" y="637577"/>
            <a:ext cx="9601196" cy="873172"/>
          </a:xfrm>
        </p:spPr>
        <p:txBody>
          <a:bodyPr>
            <a:normAutofit/>
          </a:bodyPr>
          <a:lstStyle/>
          <a:p>
            <a:r>
              <a:rPr lang="pt-BR" sz="2400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EXEMPLO: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163FD3F-5F16-403A-B46B-474CE0C2B004}"/>
              </a:ext>
            </a:extLst>
          </p:cNvPr>
          <p:cNvSpPr txBox="1"/>
          <p:nvPr/>
        </p:nvSpPr>
        <p:spPr>
          <a:xfrm>
            <a:off x="692553" y="1544886"/>
            <a:ext cx="1052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 objetivo do jogo é completar todos os quadrados utilizando números de 1 a 9.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C3921ED-5254-4D49-B13A-7F8B505B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67" y="2215163"/>
            <a:ext cx="3964701" cy="3251478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85C12D0-940E-4B78-9235-7199E6F0F97C}"/>
              </a:ext>
            </a:extLst>
          </p:cNvPr>
          <p:cNvCxnSpPr>
            <a:cxnSpLocks/>
          </p:cNvCxnSpPr>
          <p:nvPr/>
        </p:nvCxnSpPr>
        <p:spPr>
          <a:xfrm>
            <a:off x="1789859" y="2605933"/>
            <a:ext cx="0" cy="29593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2E7CAA1E-B881-4C87-8EF6-BF0A2C1A8624}"/>
              </a:ext>
            </a:extLst>
          </p:cNvPr>
          <p:cNvCxnSpPr>
            <a:cxnSpLocks/>
          </p:cNvCxnSpPr>
          <p:nvPr/>
        </p:nvCxnSpPr>
        <p:spPr>
          <a:xfrm>
            <a:off x="1789859" y="2729948"/>
            <a:ext cx="3527729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8C266DA-FC0B-4660-9368-BF2824F948E3}"/>
              </a:ext>
            </a:extLst>
          </p:cNvPr>
          <p:cNvSpPr txBox="1"/>
          <p:nvPr/>
        </p:nvSpPr>
        <p:spPr>
          <a:xfrm>
            <a:off x="5671930" y="2539854"/>
            <a:ext cx="4562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Não pode repetir os números na mesma linha e coluna, conforme indica o traço ao lado, e também não pode repetir os números nos quadrados menores 3x3, delimitados por linhas em negrito, conforme a figura ao lado  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67FCE74-5D3A-4052-B107-47B7E0C07CC0}"/>
              </a:ext>
            </a:extLst>
          </p:cNvPr>
          <p:cNvSpPr/>
          <p:nvPr/>
        </p:nvSpPr>
        <p:spPr>
          <a:xfrm>
            <a:off x="6803888" y="2540949"/>
            <a:ext cx="1760959" cy="615906"/>
          </a:xfrm>
          <a:prstGeom prst="rect">
            <a:avLst/>
          </a:prstGeom>
          <a:noFill/>
          <a:effectLst>
            <a:glow rad="101600">
              <a:srgbClr val="4D260B">
                <a:alpha val="60000"/>
              </a:srgbClr>
            </a:glo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pt-B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ATENÇÃO!!!</a:t>
            </a:r>
            <a:endParaRPr lang="pt-B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AA0DD853-6546-4699-B7B1-F0C64194E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77776"/>
              </p:ext>
            </p:extLst>
          </p:nvPr>
        </p:nvGraphicFramePr>
        <p:xfrm>
          <a:off x="5472577" y="2536543"/>
          <a:ext cx="4731852" cy="2716093"/>
        </p:xfrm>
        <a:graphic>
          <a:graphicData uri="http://schemas.openxmlformats.org/drawingml/2006/table">
            <a:tbl>
              <a:tblPr/>
              <a:tblGrid>
                <a:gridCol w="4731852">
                  <a:extLst>
                    <a:ext uri="{9D8B030D-6E8A-4147-A177-3AD203B41FA5}">
                      <a16:colId xmlns="" xmlns:a16="http://schemas.microsoft.com/office/drawing/2014/main" val="950071313"/>
                    </a:ext>
                  </a:extLst>
                </a:gridCol>
              </a:tblGrid>
              <a:tr h="2716093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46220A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0794983"/>
                  </a:ext>
                </a:extLst>
              </a:tr>
            </a:tbl>
          </a:graphicData>
        </a:graphic>
      </p:graphicFrame>
      <p:pic>
        <p:nvPicPr>
          <p:cNvPr id="2050" name="Picture 2" descr="Pensamiento Matematico - Mundo de los Peques">
            <a:extLst>
              <a:ext uri="{FF2B5EF4-FFF2-40B4-BE49-F238E27FC236}">
                <a16:creationId xmlns="" xmlns:a16="http://schemas.microsoft.com/office/drawing/2014/main" id="{89CCC6CC-8380-4A31-B661-B83DB0DE2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89" y="625335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ensamiento Matematico - Mundo de los Peques">
            <a:extLst>
              <a:ext uri="{FF2B5EF4-FFF2-40B4-BE49-F238E27FC236}">
                <a16:creationId xmlns="" xmlns:a16="http://schemas.microsoft.com/office/drawing/2014/main" id="{359DDB82-26A4-41C4-A33A-07B25E061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" y="637577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ensamiento Matematico - Mundo de los Peques">
            <a:extLst>
              <a:ext uri="{FF2B5EF4-FFF2-40B4-BE49-F238E27FC236}">
                <a16:creationId xmlns="" xmlns:a16="http://schemas.microsoft.com/office/drawing/2014/main" id="{D7498036-1ED1-4DFB-94A2-12A1E27D6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" y="5628556"/>
            <a:ext cx="938574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ensamiento Matematico - Mundo de los Peques">
            <a:extLst>
              <a:ext uri="{FF2B5EF4-FFF2-40B4-BE49-F238E27FC236}">
                <a16:creationId xmlns="" xmlns:a16="http://schemas.microsoft.com/office/drawing/2014/main" id="{4EDC1ED9-0F68-483F-B9B4-9F1FCD4CD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33" y="5565309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6C7F671-8D99-4A32-9F5B-C96B64A72104}"/>
              </a:ext>
            </a:extLst>
          </p:cNvPr>
          <p:cNvSpPr/>
          <p:nvPr/>
        </p:nvSpPr>
        <p:spPr>
          <a:xfrm rot="5400000">
            <a:off x="8311655" y="35425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https://sites.google.com/site/mundodelospeques/pensamiento-matematico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3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A1A49C-7C47-4C31-9B9B-CA96432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88" y="672643"/>
            <a:ext cx="9601196" cy="705991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RESOLUÇÃO DO EXEMPLO: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B95C7D8-88CA-4264-855B-71920968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46" y="1519970"/>
            <a:ext cx="4283832" cy="3343229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="" xmlns:a16="http://schemas.microsoft.com/office/drawing/2014/main" id="{7F9AB841-6DEF-4E74-8ECE-BDB3766F157B}"/>
              </a:ext>
            </a:extLst>
          </p:cNvPr>
          <p:cNvSpPr/>
          <p:nvPr/>
        </p:nvSpPr>
        <p:spPr>
          <a:xfrm>
            <a:off x="5190978" y="3076004"/>
            <a:ext cx="1209822" cy="705991"/>
          </a:xfrm>
          <a:prstGeom prst="rightArrow">
            <a:avLst/>
          </a:prstGeom>
          <a:solidFill>
            <a:srgbClr val="462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24C226-5EC9-417D-8931-F90C29E5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86" y="1519970"/>
            <a:ext cx="4624388" cy="36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 dook dik | Emoticons animados, Imagens fofas de desenhos ...">
            <a:extLst>
              <a:ext uri="{FF2B5EF4-FFF2-40B4-BE49-F238E27FC236}">
                <a16:creationId xmlns="" xmlns:a16="http://schemas.microsoft.com/office/drawing/2014/main" id="{A5708CB4-8BD1-4C50-820D-2EEF9468E3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94" y="4452658"/>
            <a:ext cx="2252870" cy="18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8B39A11-BB29-4626-B573-C43F6519C875}"/>
              </a:ext>
            </a:extLst>
          </p:cNvPr>
          <p:cNvSpPr txBox="1"/>
          <p:nvPr/>
        </p:nvSpPr>
        <p:spPr>
          <a:xfrm>
            <a:off x="755374" y="591378"/>
            <a:ext cx="106414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DICAS NA RESOLUÇÃO DO SUDOKU:</a:t>
            </a:r>
          </a:p>
          <a:p>
            <a:pPr algn="ctr"/>
            <a:endParaRPr lang="pt-BR" sz="2400" b="1" u="sng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Números mais frequentes: Observe quais são os números mais frequentes no jogo. Eles com certeza serão os primeiros números que você colocará no jogo;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Quase completos: Procure por linhas, colunas e grades 3x3 que estejam quase completos, ou seja, estejam faltando 2 ou 3 números. As chances são grandes que esses espaços sejam completados primeiros;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Linhas Cruzadas: Escolha um número (use a primeira estratégia, por exemplo). Para cada um desses números presente no jogo, faça uma linha imaginária na linha, na coluna e na grade 3x3 na qual esse número está presente. Ao fazer isso, você está eliminando todas as posições na qual esse número não pode ser utilizado.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Agora basta analisar as posições disponíveis para esse número.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C729695-8292-4656-B93A-7B871E56175B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D97C2E9-9DEC-473D-8A99-193E89256482}"/>
              </a:ext>
            </a:extLst>
          </p:cNvPr>
          <p:cNvSpPr txBox="1"/>
          <p:nvPr/>
        </p:nvSpPr>
        <p:spPr>
          <a:xfrm>
            <a:off x="5738191" y="5963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A6C6DA2-E46F-49FE-95D1-544D8AA3B24C}"/>
              </a:ext>
            </a:extLst>
          </p:cNvPr>
          <p:cNvSpPr txBox="1"/>
          <p:nvPr/>
        </p:nvSpPr>
        <p:spPr>
          <a:xfrm rot="5400000">
            <a:off x="8640417" y="3217025"/>
            <a:ext cx="551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</a:rPr>
              <a:t>Imagem disponível em: </a:t>
            </a:r>
            <a:r>
              <a:rPr lang="pt-BR" sz="1100" b="1" dirty="0">
                <a:solidFill>
                  <a:srgbClr val="46220A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https://br.pinterest.com/pin/269864202658658104/</a:t>
            </a:r>
            <a:endParaRPr lang="pt-BR" sz="11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5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EB5F8A-53BE-4803-91A4-F418A091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55" y="560101"/>
            <a:ext cx="9601196" cy="95921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VAMOS JOGAR SUDOKU?</a:t>
            </a:r>
          </a:p>
        </p:txBody>
      </p:sp>
      <p:sp>
        <p:nvSpPr>
          <p:cNvPr id="5" name="Ondulado Duplo 4">
            <a:extLst>
              <a:ext uri="{FF2B5EF4-FFF2-40B4-BE49-F238E27FC236}">
                <a16:creationId xmlns="" xmlns:a16="http://schemas.microsoft.com/office/drawing/2014/main" id="{6368392A-9922-4693-8487-57D610BD3096}"/>
              </a:ext>
            </a:extLst>
          </p:cNvPr>
          <p:cNvSpPr/>
          <p:nvPr/>
        </p:nvSpPr>
        <p:spPr>
          <a:xfrm>
            <a:off x="2115907" y="4548409"/>
            <a:ext cx="4171599" cy="1643999"/>
          </a:xfrm>
          <a:prstGeom prst="doubleWave">
            <a:avLst/>
          </a:prstGeom>
          <a:noFill/>
          <a:ln>
            <a:solidFill>
              <a:srgbClr val="4D2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9D29F3F-687F-4E52-B69F-3734083587EF}"/>
              </a:ext>
            </a:extLst>
          </p:cNvPr>
          <p:cNvSpPr txBox="1"/>
          <p:nvPr/>
        </p:nvSpPr>
        <p:spPr>
          <a:xfrm>
            <a:off x="2115907" y="4631744"/>
            <a:ext cx="4303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Você pode imprimir ou fazer no seu caderno.</a:t>
            </a: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Para fazer no caderno, melhor utilizar folha quadriculada para desenhar o quadrado.</a:t>
            </a:r>
          </a:p>
        </p:txBody>
      </p:sp>
      <p:pic>
        <p:nvPicPr>
          <p:cNvPr id="4100" name="Picture 4" descr="Índice NPS (Net Promoter Score) — GridUnesp - documentação de ...">
            <a:extLst>
              <a:ext uri="{FF2B5EF4-FFF2-40B4-BE49-F238E27FC236}">
                <a16:creationId xmlns="" xmlns:a16="http://schemas.microsoft.com/office/drawing/2014/main" id="{A2B8FB09-B300-42DC-B94D-7BB311982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06" y="383867"/>
            <a:ext cx="1422518" cy="12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blemas matemáticos curiosos! - ESPAÇO EDUCAR">
            <a:extLst>
              <a:ext uri="{FF2B5EF4-FFF2-40B4-BE49-F238E27FC236}">
                <a16:creationId xmlns="" xmlns:a16="http://schemas.microsoft.com/office/drawing/2014/main" id="{4E931AB8-C1BC-4D25-BB2D-2B1429085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25" y="4370959"/>
            <a:ext cx="1349987" cy="18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Pensamento: Nuvem 6">
            <a:extLst>
              <a:ext uri="{FF2B5EF4-FFF2-40B4-BE49-F238E27FC236}">
                <a16:creationId xmlns="" xmlns:a16="http://schemas.microsoft.com/office/drawing/2014/main" id="{DCE5C968-453F-43E2-98C2-E1023DFA12E4}"/>
              </a:ext>
            </a:extLst>
          </p:cNvPr>
          <p:cNvSpPr/>
          <p:nvPr/>
        </p:nvSpPr>
        <p:spPr>
          <a:xfrm rot="1263893">
            <a:off x="6856643" y="1645754"/>
            <a:ext cx="3997133" cy="2649685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9D9620E-993F-4BFC-AC19-92B7FA95F3D7}"/>
              </a:ext>
            </a:extLst>
          </p:cNvPr>
          <p:cNvSpPr txBox="1"/>
          <p:nvPr/>
        </p:nvSpPr>
        <p:spPr>
          <a:xfrm>
            <a:off x="7102337" y="1953570"/>
            <a:ext cx="339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Sugestões de </a:t>
            </a:r>
            <a:r>
              <a:rPr lang="pt-BR" sz="1400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vídeo aulas </a:t>
            </a:r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sobre Sudoku:</a:t>
            </a:r>
          </a:p>
          <a:p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https://www.youtube.com/watch?v=t3nx8axVxlk&amp;feature=youtu.be</a:t>
            </a:r>
            <a:endParaRPr lang="pt-BR" sz="14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B0B4611-675C-4D9B-904E-E1FA0BAB1892}"/>
              </a:ext>
            </a:extLst>
          </p:cNvPr>
          <p:cNvSpPr/>
          <p:nvPr/>
        </p:nvSpPr>
        <p:spPr>
          <a:xfrm>
            <a:off x="7188926" y="2951947"/>
            <a:ext cx="380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https://www.youtube.com/watch?reload=9&amp;v=ZKlcSgdWY5w</a:t>
            </a:r>
            <a:endParaRPr lang="pt-BR" sz="14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DD8EAFB-4CCF-48BD-B94F-C82CB59BE2FF}"/>
              </a:ext>
            </a:extLst>
          </p:cNvPr>
          <p:cNvSpPr txBox="1"/>
          <p:nvPr/>
        </p:nvSpPr>
        <p:spPr>
          <a:xfrm>
            <a:off x="8163561" y="3394355"/>
            <a:ext cx="2536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Clique nos </a:t>
            </a:r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links acima para assistir às aulas no </a:t>
            </a:r>
            <a:r>
              <a:rPr lang="pt-BR" sz="1400" b="1" dirty="0" err="1">
                <a:solidFill>
                  <a:srgbClr val="46220A"/>
                </a:solidFill>
                <a:latin typeface="Century Gothic" panose="020B0502020202020204" pitchFamily="34" charset="0"/>
              </a:rPr>
              <a:t>youtube</a:t>
            </a:r>
            <a:r>
              <a:rPr lang="pt-BR" sz="1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6887FD5-3A97-44C0-8F81-2C075BCFFAFF}"/>
              </a:ext>
            </a:extLst>
          </p:cNvPr>
          <p:cNvSpPr/>
          <p:nvPr/>
        </p:nvSpPr>
        <p:spPr>
          <a:xfrm rot="5400000">
            <a:off x="8655524" y="3164601"/>
            <a:ext cx="5458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Imagem disponível em: https://ncc.unesp.br/gridunesp/docs/satisfacao/04_NPS.html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4E2A8C99-3903-4B3F-B444-BF7AC1085202}"/>
              </a:ext>
            </a:extLst>
          </p:cNvPr>
          <p:cNvSpPr/>
          <p:nvPr/>
        </p:nvSpPr>
        <p:spPr>
          <a:xfrm rot="5400000">
            <a:off x="8031885" y="36328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httpswww.espacoeducar.net/2011/06/problemas-matematicos-curiosos.html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AB98FCC1-A249-436E-A1DF-99071F17E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1122" y="1312747"/>
            <a:ext cx="4179370" cy="31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F5768E2-1134-4E67-9FF8-AF9CAD03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0" y="1262395"/>
            <a:ext cx="10431379" cy="48901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2EBB82-394F-4B45-95B1-80089025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6" y="555650"/>
            <a:ext cx="8642681" cy="71432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IV- AVANÇANDO COM O RESTO</a:t>
            </a:r>
          </a:p>
        </p:txBody>
      </p:sp>
    </p:spTree>
    <p:extLst>
      <p:ext uri="{BB962C8B-B14F-4D97-AF65-F5344CB8AC3E}">
        <p14:creationId xmlns:p14="http://schemas.microsoft.com/office/powerpoint/2010/main" val="101001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ianças jogando um jogo de tabuleiro Vetor Premium">
            <a:extLst>
              <a:ext uri="{FF2B5EF4-FFF2-40B4-BE49-F238E27FC236}">
                <a16:creationId xmlns="" xmlns:a16="http://schemas.microsoft.com/office/drawing/2014/main" id="{967B0677-FFAB-4470-AD02-A6657361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1" y="3776870"/>
            <a:ext cx="3509436" cy="24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D9AA6EA-7A6A-4B8F-B861-250DE9E00FAD}"/>
              </a:ext>
            </a:extLst>
          </p:cNvPr>
          <p:cNvSpPr txBox="1"/>
          <p:nvPr/>
        </p:nvSpPr>
        <p:spPr>
          <a:xfrm>
            <a:off x="818147" y="673768"/>
            <a:ext cx="10857018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Material: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Tabuleiro (como o modelo do slide anterior), dois dados de seis faces, dois marcadores (sendo um para cada jogador), lápis e papel para fazer os cálculos. Os marcadores podem ser: milho de pipoca, tampinha de garrafa pet de cores diferentes, feijão, entre outros. Os marcadores não podem ser iguais para os dois jogadores.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Por exemplo: se um jogador está marcando com milho; o outro deverá marcar com tampinha de garrafa pet.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Participantes: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 Dois jogadores, que alternam as jogadas;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Objetivo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: Ser o primeiro a levar o seu marcador para o espaço com a palavra </a:t>
            </a:r>
          </a:p>
        </p:txBody>
      </p:sp>
      <p:sp>
        <p:nvSpPr>
          <p:cNvPr id="7" name="Ondulado Duplo 6">
            <a:extLst>
              <a:ext uri="{FF2B5EF4-FFF2-40B4-BE49-F238E27FC236}">
                <a16:creationId xmlns="" xmlns:a16="http://schemas.microsoft.com/office/drawing/2014/main" id="{73B41164-3FDC-41D6-851E-27AC4C9D185A}"/>
              </a:ext>
            </a:extLst>
          </p:cNvPr>
          <p:cNvSpPr/>
          <p:nvPr/>
        </p:nvSpPr>
        <p:spPr>
          <a:xfrm>
            <a:off x="6230914" y="4182788"/>
            <a:ext cx="3754806" cy="1642777"/>
          </a:xfrm>
          <a:prstGeom prst="doubleWave">
            <a:avLst>
              <a:gd name="adj1" fmla="val 6250"/>
              <a:gd name="adj2" fmla="val -360"/>
            </a:avLst>
          </a:prstGeom>
          <a:noFill/>
          <a:ln>
            <a:solidFill>
              <a:srgbClr val="4D2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E6B63A6-41B9-4ED9-A032-87D55839A566}"/>
              </a:ext>
            </a:extLst>
          </p:cNvPr>
          <p:cNvSpPr txBox="1"/>
          <p:nvPr/>
        </p:nvSpPr>
        <p:spPr>
          <a:xfrm>
            <a:off x="6286413" y="4404013"/>
            <a:ext cx="375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Você pode imprimir o tabuleiro do slide anterior e colar numa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cartolina,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papel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cartão ou mesmo um CD,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 possível.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AAA8C3EA-9E07-4724-91AA-8033F67D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720" y="3519957"/>
            <a:ext cx="841306" cy="51659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BF321946-A14D-446C-A1BD-1B40A02BC321}"/>
              </a:ext>
            </a:extLst>
          </p:cNvPr>
          <p:cNvSpPr/>
          <p:nvPr/>
        </p:nvSpPr>
        <p:spPr>
          <a:xfrm rot="5400000">
            <a:off x="9492408" y="4203958"/>
            <a:ext cx="3362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https://br.freepik.com/vetores-premium/criancas-jogando-um-jogo-de-tabuleiro_6809322.htm</a:t>
            </a:r>
            <a:endParaRPr lang="pt-BR" sz="1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BA28C1C-E064-4AF9-BD5F-5361932E1C8B}"/>
              </a:ext>
            </a:extLst>
          </p:cNvPr>
          <p:cNvSpPr txBox="1"/>
          <p:nvPr/>
        </p:nvSpPr>
        <p:spPr>
          <a:xfrm>
            <a:off x="821635" y="662609"/>
            <a:ext cx="10363200" cy="599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Regras: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u="sng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Definir quem inicia o jogo no par ou ímpar;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Os marcadores dos dois jogadores são colocados no início, ou seja, no número 39 do tabuleiro;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Para movimentar um marcador que esteja no “início”, cada jogador, na sua vez, joga os dados, soma os resultados obtidos e efetua a divisão cujo dividendo é o número 39 (primeira casa do tabuleiro) e o divisor é a soma obtida no jogo dos dados. Em seguida, anda com o marcador tantas casas quanto o resto da divisão;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Na sequência, cada jogador, na sua vez, joga os dados, soma os resultados obtidos, efetua as divisões cujos dividendos são os números das casas onde se encontra seu marcador e o divisor é a soma obtida no jogo dos dados. Em seguida, movimenta seu marcador, andando tantas casas quanto o resto da divisão. Se um dos restos for zero,  mantém o  marcador no lugar onde está.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8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9715BC75-1DFA-4AAC-8C1F-0CFDAB32A208}"/>
              </a:ext>
            </a:extLst>
          </p:cNvPr>
          <p:cNvSpPr/>
          <p:nvPr/>
        </p:nvSpPr>
        <p:spPr>
          <a:xfrm rot="5400000">
            <a:off x="9204606" y="4247316"/>
            <a:ext cx="3727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https://www.fotosearch.com.br/CSP018/k37926689/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FDCC11E-EC4B-4855-85B6-ECFDE4C07244}"/>
              </a:ext>
            </a:extLst>
          </p:cNvPr>
          <p:cNvSpPr txBox="1"/>
          <p:nvPr/>
        </p:nvSpPr>
        <p:spPr>
          <a:xfrm rot="5400000">
            <a:off x="8446251" y="3009322"/>
            <a:ext cx="55056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https://www.semprefamilia.com.br/educacao-dos-filhos/7-dicas-sobre-o-que-fazer-quando-achar-que-seu-filho-esta-viciado-em-videogame/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02E5ED4-5AC9-40FC-A889-3787F512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983" y="736150"/>
            <a:ext cx="6627704" cy="5505622"/>
          </a:xfrm>
          <a:prstGeom prst="rect">
            <a:avLst/>
          </a:prstGeom>
        </p:spPr>
      </p:pic>
      <p:pic>
        <p:nvPicPr>
          <p:cNvPr id="5" name="Picture 2" descr="Animated gif of Casual presenter">
            <a:extLst>
              <a:ext uri="{FF2B5EF4-FFF2-40B4-BE49-F238E27FC236}">
                <a16:creationId xmlns="" xmlns:a16="http://schemas.microsoft.com/office/drawing/2014/main" id="{82F95739-BF1F-44C4-9532-0C07FAC50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7" y="1999268"/>
            <a:ext cx="2054087" cy="4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 dicas sobre o que fazer quando achar que seu filho está viciado em  videogame">
            <a:extLst>
              <a:ext uri="{FF2B5EF4-FFF2-40B4-BE49-F238E27FC236}">
                <a16:creationId xmlns="" xmlns:a16="http://schemas.microsoft.com/office/drawing/2014/main" id="{2212B122-C8FA-4DF8-A36F-6857DD0D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0" y="4217569"/>
            <a:ext cx="2546064" cy="20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8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20E13E9-47B0-4E11-BCAB-5C5C60D2C058}"/>
              </a:ext>
            </a:extLst>
          </p:cNvPr>
          <p:cNvSpPr txBox="1"/>
          <p:nvPr/>
        </p:nvSpPr>
        <p:spPr>
          <a:xfrm>
            <a:off x="940904" y="662609"/>
            <a:ext cx="10376453" cy="460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 jogador que, na sua vez, efetuar um cálculo errado e o erro for percebido pelo adversário, perde a sua vez de jogar;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Ganha o jogador que primeiro alcançar, com um de seus marcadores, a casa FIM;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Para alcançar a casa FIM, o jogador deve obter o número exato de movimentos, sem ultrapassá-la. Se houver excesso, deve retroceder o número de casas que excede o movimento até a casa FIM;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 um jogador tiver seu marcador na casa TCHAU e seu adversário já estiver com um dos seus marcadores passado pela casa TCHAU, o jogo encerra, contando vitória para o jogador que já havia passado.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Gifs Fofos: Gifs de Tchau">
            <a:extLst>
              <a:ext uri="{FF2B5EF4-FFF2-40B4-BE49-F238E27FC236}">
                <a16:creationId xmlns="" xmlns:a16="http://schemas.microsoft.com/office/drawing/2014/main" id="{15B4A583-036A-4F7B-879E-77C27B7DB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114800"/>
            <a:ext cx="2452204" cy="16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xograma: Fita Perfurada 2">
            <a:extLst>
              <a:ext uri="{FF2B5EF4-FFF2-40B4-BE49-F238E27FC236}">
                <a16:creationId xmlns="" xmlns:a16="http://schemas.microsoft.com/office/drawing/2014/main" id="{D4B03240-9734-42E5-BACB-8DEE4C38FE35}"/>
              </a:ext>
            </a:extLst>
          </p:cNvPr>
          <p:cNvSpPr/>
          <p:nvPr/>
        </p:nvSpPr>
        <p:spPr>
          <a:xfrm>
            <a:off x="3721101" y="4114800"/>
            <a:ext cx="5906604" cy="2094948"/>
          </a:xfrm>
          <a:prstGeom prst="flowChartPunchedTape">
            <a:avLst/>
          </a:prstGeom>
          <a:noFill/>
          <a:ln>
            <a:solidFill>
              <a:srgbClr val="4D2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D260B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64570B7-6F4A-4221-AE20-1D22CB9B0BAD}"/>
              </a:ext>
            </a:extLst>
          </p:cNvPr>
          <p:cNvSpPr txBox="1"/>
          <p:nvPr/>
        </p:nvSpPr>
        <p:spPr>
          <a:xfrm>
            <a:off x="3768173" y="4487054"/>
            <a:ext cx="3435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 você tem dúvidas sobre divisão, segue, abaixo, o link para assistir à aula no </a:t>
            </a:r>
            <a:r>
              <a:rPr lang="pt-BR" sz="1600" b="1" dirty="0" err="1">
                <a:solidFill>
                  <a:srgbClr val="46220A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pt-BR" sz="16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46220A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https://www.youtube.com/watch?v=61S-Rayhc7c</a:t>
            </a:r>
            <a:endParaRPr lang="pt-BR" sz="16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8BFAFD5-1BFA-457A-A34B-E0FCE1315BDF}"/>
              </a:ext>
            </a:extLst>
          </p:cNvPr>
          <p:cNvSpPr/>
          <p:nvPr/>
        </p:nvSpPr>
        <p:spPr>
          <a:xfrm rot="5400000">
            <a:off x="9506331" y="4356249"/>
            <a:ext cx="3658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http://www.docerecado.com/imagens_tchau.html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8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0404918-4763-492C-BFDC-A855846F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14" y="1774800"/>
            <a:ext cx="10504713" cy="4743752"/>
          </a:xfrm>
        </p:spPr>
        <p:txBody>
          <a:bodyPr>
            <a:normAutofit fontScale="25000" lnSpcReduction="20000"/>
          </a:bodyPr>
          <a:lstStyle/>
          <a:p>
            <a:r>
              <a:rPr lang="pt-BR" sz="96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I- </a:t>
            </a:r>
            <a:r>
              <a:rPr lang="pt-BR" sz="9600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ROLETA DO DESAFIO</a:t>
            </a:r>
          </a:p>
          <a:p>
            <a:endParaRPr lang="pt-BR" b="1" u="sng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10 : 5 = 2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Meia dúzia + 3 é igual? = 9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16 x 3 = 48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Uma dúzia – 6 é igual? = 6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14 – 3 = 11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12 : 2 = 6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72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10 é par ou ímpar? Resposta: par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55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55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55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55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26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26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21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9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dirty="0"/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C1C368F-BB6D-47CE-A780-2ED594F35D54}"/>
              </a:ext>
            </a:extLst>
          </p:cNvPr>
          <p:cNvSpPr/>
          <p:nvPr/>
        </p:nvSpPr>
        <p:spPr>
          <a:xfrm>
            <a:off x="3939989" y="600141"/>
            <a:ext cx="3828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RESPOSTAS</a:t>
            </a:r>
            <a:endParaRPr lang="pt-BR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9432452-5E2F-44B7-A0AA-33B0AB0A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1" y="766232"/>
            <a:ext cx="9601196" cy="54440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Uma dúzia e meia é? = 18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13 x 2 = 26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62 – 44 = 18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49 : 7 = 7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5 é par ou ímpar? Resposta: ímpar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 6 x 6 = 36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6 é par ou ímpar? Resposta: par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3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F1E573-D5EA-46F0-ACDC-85A7EA46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2" y="762000"/>
            <a:ext cx="9601196" cy="170179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II- </a:t>
            </a: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BARALHO DAS FRAÇÕES:</a:t>
            </a:r>
            <a:b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</a:b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/>
            </a:r>
            <a:b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</a:br>
            <a:r>
              <a:rPr lang="pt-BR" sz="18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Pares dos Cartões:</a:t>
            </a:r>
            <a:br>
              <a:rPr lang="pt-BR" sz="18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</a:b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/>
            </a:r>
            <a:b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</a:b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B2486D8-CE22-4A23-BD5B-D85235471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7" y="2032000"/>
            <a:ext cx="1733550" cy="1295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1E63328-2E52-4307-8628-34C8B58D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12" y="2032000"/>
            <a:ext cx="1781175" cy="126682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4C39F108-3F83-4D88-9628-3DAA468C24E0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032000"/>
          <a:ext cx="3797300" cy="1460500"/>
        </p:xfrm>
        <a:graphic>
          <a:graphicData uri="http://schemas.openxmlformats.org/drawingml/2006/table">
            <a:tbl>
              <a:tblPr/>
              <a:tblGrid>
                <a:gridCol w="3797300">
                  <a:extLst>
                    <a:ext uri="{9D8B030D-6E8A-4147-A177-3AD203B41FA5}">
                      <a16:colId xmlns="" xmlns:a16="http://schemas.microsoft.com/office/drawing/2014/main" val="3108703430"/>
                    </a:ext>
                  </a:extLst>
                </a:gridCol>
              </a:tblGrid>
              <a:tr h="14605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438076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966FFA3-D51D-4D8F-8F10-C78C97B8E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2" y="3944937"/>
            <a:ext cx="1838325" cy="13049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58C47F4-E464-4574-8E6E-B6E010B1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50" y="3992561"/>
            <a:ext cx="1800225" cy="120967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50BA053D-8501-433A-8B01-CCF4AB0B141C}"/>
              </a:ext>
            </a:extLst>
          </p:cNvPr>
          <p:cNvGraphicFramePr>
            <a:graphicFrameLocks noGrp="1"/>
          </p:cNvGraphicFramePr>
          <p:nvPr/>
        </p:nvGraphicFramePr>
        <p:xfrm>
          <a:off x="927100" y="3835400"/>
          <a:ext cx="3784600" cy="1485900"/>
        </p:xfrm>
        <a:graphic>
          <a:graphicData uri="http://schemas.openxmlformats.org/drawingml/2006/table">
            <a:tbl>
              <a:tblPr/>
              <a:tblGrid>
                <a:gridCol w="3784600">
                  <a:extLst>
                    <a:ext uri="{9D8B030D-6E8A-4147-A177-3AD203B41FA5}">
                      <a16:colId xmlns="" xmlns:a16="http://schemas.microsoft.com/office/drawing/2014/main" val="1890170243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5329610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D782234-0F49-4711-A79F-56C896325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699" y="2079625"/>
            <a:ext cx="1781175" cy="12763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88B7C37-1661-4BC1-976C-1E96F4815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322" y="2108200"/>
            <a:ext cx="1819275" cy="1219200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26A7E029-0341-4748-923B-BFEDBDB75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01211"/>
              </p:ext>
            </p:extLst>
          </p:nvPr>
        </p:nvGraphicFramePr>
        <p:xfrm>
          <a:off x="5880101" y="1993900"/>
          <a:ext cx="4057646" cy="1498600"/>
        </p:xfrm>
        <a:graphic>
          <a:graphicData uri="http://schemas.openxmlformats.org/drawingml/2006/table">
            <a:tbl>
              <a:tblPr/>
              <a:tblGrid>
                <a:gridCol w="4057646">
                  <a:extLst>
                    <a:ext uri="{9D8B030D-6E8A-4147-A177-3AD203B41FA5}">
                      <a16:colId xmlns="" xmlns:a16="http://schemas.microsoft.com/office/drawing/2014/main" val="3613421921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3299660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BCEE4279-EFAD-4C31-B675-F5AE2CFBE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835400"/>
            <a:ext cx="1838325" cy="12858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8D3ED0-284E-4B48-8D2E-16044EDBC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322" y="3902075"/>
            <a:ext cx="1790700" cy="121920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204FA4CF-BFB0-468C-B751-83C60C1DC9B8}"/>
              </a:ext>
            </a:extLst>
          </p:cNvPr>
          <p:cNvGraphicFramePr>
            <a:graphicFrameLocks noGrp="1"/>
          </p:cNvGraphicFramePr>
          <p:nvPr/>
        </p:nvGraphicFramePr>
        <p:xfrm>
          <a:off x="5969000" y="3797300"/>
          <a:ext cx="4089400" cy="1498600"/>
        </p:xfrm>
        <a:graphic>
          <a:graphicData uri="http://schemas.openxmlformats.org/drawingml/2006/table">
            <a:tbl>
              <a:tblPr/>
              <a:tblGrid>
                <a:gridCol w="4089400">
                  <a:extLst>
                    <a:ext uri="{9D8B030D-6E8A-4147-A177-3AD203B41FA5}">
                      <a16:colId xmlns="" xmlns:a16="http://schemas.microsoft.com/office/drawing/2014/main" val="2309181856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82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37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1956A2C-8FF7-455A-9523-B461E413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081087"/>
            <a:ext cx="1866900" cy="11906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EC92707-C409-43A3-B2B4-76C7C546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081087"/>
            <a:ext cx="1876425" cy="123825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D515B4D6-A1F1-4E62-BBF1-9C2FC3455C82}"/>
              </a:ext>
            </a:extLst>
          </p:cNvPr>
          <p:cNvGraphicFramePr>
            <a:graphicFrameLocks noGrp="1"/>
          </p:cNvGraphicFramePr>
          <p:nvPr/>
        </p:nvGraphicFramePr>
        <p:xfrm>
          <a:off x="1117600" y="1016000"/>
          <a:ext cx="3898900" cy="1358900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="" xmlns:a16="http://schemas.microsoft.com/office/drawing/2014/main" val="520771135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692571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AD00B16-877B-4A3C-AA70-CF3E6463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955925"/>
            <a:ext cx="1771650" cy="12001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A49ABD1-5648-4908-8C46-69D3054B9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5" y="2927350"/>
            <a:ext cx="1924050" cy="125730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8A864887-3BB4-43DF-9B00-7A6ECEFA7CE1}"/>
              </a:ext>
            </a:extLst>
          </p:cNvPr>
          <p:cNvGraphicFramePr>
            <a:graphicFrameLocks noGrp="1"/>
          </p:cNvGraphicFramePr>
          <p:nvPr/>
        </p:nvGraphicFramePr>
        <p:xfrm>
          <a:off x="1193800" y="2806700"/>
          <a:ext cx="3898900" cy="1498600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="" xmlns:a16="http://schemas.microsoft.com/office/drawing/2014/main" val="1192094441"/>
                    </a:ext>
                  </a:extLst>
                </a:gridCol>
              </a:tblGrid>
              <a:tr h="14986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0058035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A5FAB9E-009A-48B1-B835-93A471B50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75" y="4554538"/>
            <a:ext cx="1733550" cy="12477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96F36E7D-30BD-4B1E-8FBD-C12BA288B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187" y="4576763"/>
            <a:ext cx="1838325" cy="1238250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8160D9CC-83DF-4655-B4BA-676260DEDDAD}"/>
              </a:ext>
            </a:extLst>
          </p:cNvPr>
          <p:cNvGraphicFramePr>
            <a:graphicFrameLocks noGrp="1"/>
          </p:cNvGraphicFramePr>
          <p:nvPr/>
        </p:nvGraphicFramePr>
        <p:xfrm>
          <a:off x="1168400" y="4533900"/>
          <a:ext cx="3873500" cy="1384300"/>
        </p:xfrm>
        <a:graphic>
          <a:graphicData uri="http://schemas.openxmlformats.org/drawingml/2006/table">
            <a:tbl>
              <a:tblPr/>
              <a:tblGrid>
                <a:gridCol w="3873500">
                  <a:extLst>
                    <a:ext uri="{9D8B030D-6E8A-4147-A177-3AD203B41FA5}">
                      <a16:colId xmlns="" xmlns:a16="http://schemas.microsoft.com/office/drawing/2014/main" val="111626746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2917962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C20233CF-A925-4617-8438-A8649F64A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137" y="1081087"/>
            <a:ext cx="1800225" cy="12382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4FD08D99-D7AE-4603-B4B8-C6F4E1BF65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362" y="1082674"/>
            <a:ext cx="1857375" cy="120967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7BC7A13F-D821-4C69-89C0-BEF433726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36285"/>
              </p:ext>
            </p:extLst>
          </p:nvPr>
        </p:nvGraphicFramePr>
        <p:xfrm>
          <a:off x="6284912" y="1035050"/>
          <a:ext cx="3898900" cy="1320800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="" xmlns:a16="http://schemas.microsoft.com/office/drawing/2014/main" val="3936556590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5177393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D668E148-F90B-49C4-9025-0964470C1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4912" y="2809875"/>
            <a:ext cx="1914525" cy="12382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53F9598A-8399-479D-99B4-725C24564B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701" y="2771775"/>
            <a:ext cx="1800225" cy="1276350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="" xmlns:a16="http://schemas.microsoft.com/office/drawing/2014/main" id="{AD9398B0-6FA5-4494-85D9-935502C15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46827"/>
              </p:ext>
            </p:extLst>
          </p:nvPr>
        </p:nvGraphicFramePr>
        <p:xfrm>
          <a:off x="6284912" y="2692400"/>
          <a:ext cx="3938588" cy="1536700"/>
        </p:xfrm>
        <a:graphic>
          <a:graphicData uri="http://schemas.openxmlformats.org/drawingml/2006/table">
            <a:tbl>
              <a:tblPr/>
              <a:tblGrid>
                <a:gridCol w="3938588">
                  <a:extLst>
                    <a:ext uri="{9D8B030D-6E8A-4147-A177-3AD203B41FA5}">
                      <a16:colId xmlns="" xmlns:a16="http://schemas.microsoft.com/office/drawing/2014/main" val="2523081301"/>
                    </a:ext>
                  </a:extLst>
                </a:gridCol>
              </a:tblGrid>
              <a:tr h="15367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5893643"/>
                  </a:ext>
                </a:extLst>
              </a:tr>
            </a:tbl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B0DEE377-9156-4D82-85D6-E9CA95098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3012" y="4576763"/>
            <a:ext cx="1876425" cy="12096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0B5BB7CA-A107-45F7-A4FD-C24807F9EA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9437" y="4529138"/>
            <a:ext cx="1800225" cy="1257300"/>
          </a:xfrm>
          <a:prstGeom prst="rect">
            <a:avLst/>
          </a:prstGeom>
        </p:spPr>
      </p:pic>
      <p:graphicFrame>
        <p:nvGraphicFramePr>
          <p:cNvPr id="21" name="Tabela 20">
            <a:extLst>
              <a:ext uri="{FF2B5EF4-FFF2-40B4-BE49-F238E27FC236}">
                <a16:creationId xmlns="" xmlns:a16="http://schemas.microsoft.com/office/drawing/2014/main" id="{E8219027-EB74-44FA-AD08-CC1419A119EE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4521200"/>
          <a:ext cx="3873500" cy="1346200"/>
        </p:xfrm>
        <a:graphic>
          <a:graphicData uri="http://schemas.openxmlformats.org/drawingml/2006/table">
            <a:tbl>
              <a:tblPr/>
              <a:tblGrid>
                <a:gridCol w="3873500">
                  <a:extLst>
                    <a:ext uri="{9D8B030D-6E8A-4147-A177-3AD203B41FA5}">
                      <a16:colId xmlns="" xmlns:a16="http://schemas.microsoft.com/office/drawing/2014/main" val="1220567160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279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0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D612C4D-2366-40FC-BBFA-B472A76C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2" y="966787"/>
            <a:ext cx="1781175" cy="1190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8C33B8F-AF8E-4A68-815C-4F0D44CE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923924"/>
            <a:ext cx="1819275" cy="127635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ABDD9209-6F81-437E-8527-6DAD6D758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66616"/>
              </p:ext>
            </p:extLst>
          </p:nvPr>
        </p:nvGraphicFramePr>
        <p:xfrm>
          <a:off x="1231900" y="812800"/>
          <a:ext cx="3960812" cy="1524000"/>
        </p:xfrm>
        <a:graphic>
          <a:graphicData uri="http://schemas.openxmlformats.org/drawingml/2006/table">
            <a:tbl>
              <a:tblPr/>
              <a:tblGrid>
                <a:gridCol w="3960812">
                  <a:extLst>
                    <a:ext uri="{9D8B030D-6E8A-4147-A177-3AD203B41FA5}">
                      <a16:colId xmlns="" xmlns:a16="http://schemas.microsoft.com/office/drawing/2014/main" val="39937446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5800210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43A19BF-5C8E-4D58-83B9-93AB87A1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4" y="917574"/>
            <a:ext cx="1790700" cy="1190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90667FB-EBCD-4A97-BFB8-628393FD1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862" y="812800"/>
            <a:ext cx="1800225" cy="1323975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0028BDF5-F162-4857-A0D3-35281D35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97447"/>
              </p:ext>
            </p:extLst>
          </p:nvPr>
        </p:nvGraphicFramePr>
        <p:xfrm>
          <a:off x="5929312" y="800099"/>
          <a:ext cx="3975100" cy="1524000"/>
        </p:xfrm>
        <a:graphic>
          <a:graphicData uri="http://schemas.openxmlformats.org/drawingml/2006/table">
            <a:tbl>
              <a:tblPr/>
              <a:tblGrid>
                <a:gridCol w="3975100">
                  <a:extLst>
                    <a:ext uri="{9D8B030D-6E8A-4147-A177-3AD203B41FA5}">
                      <a16:colId xmlns="" xmlns:a16="http://schemas.microsoft.com/office/drawing/2014/main" val="420643273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5110353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22AA974-29F6-424B-9ECC-F75CCFCAACCC}"/>
              </a:ext>
            </a:extLst>
          </p:cNvPr>
          <p:cNvSpPr/>
          <p:nvPr/>
        </p:nvSpPr>
        <p:spPr>
          <a:xfrm>
            <a:off x="4799215" y="2622034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III- </a:t>
            </a: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SUDOKU</a:t>
            </a:r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="" xmlns:a16="http://schemas.microsoft.com/office/drawing/2014/main" id="{21D4CA27-F6F6-4EFB-A9C3-AC470537E537}"/>
              </a:ext>
            </a:extLst>
          </p:cNvPr>
          <p:cNvSpPr/>
          <p:nvPr/>
        </p:nvSpPr>
        <p:spPr>
          <a:xfrm>
            <a:off x="5192712" y="4028504"/>
            <a:ext cx="1209822" cy="705991"/>
          </a:xfrm>
          <a:prstGeom prst="rightArrow">
            <a:avLst/>
          </a:prstGeom>
          <a:solidFill>
            <a:srgbClr val="462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4516D0BC-7CDA-4021-831B-CE07A0325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02" y="3083699"/>
            <a:ext cx="4179370" cy="31898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4D10F0C-317B-45D1-98E5-4ED14EA45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974" y="3052761"/>
            <a:ext cx="3975100" cy="31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609" y="3042819"/>
            <a:ext cx="459678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ianças jogando videogames juntos | Vetor Premium">
            <a:extLst>
              <a:ext uri="{FF2B5EF4-FFF2-40B4-BE49-F238E27FC236}">
                <a16:creationId xmlns="" xmlns:a16="http://schemas.microsoft.com/office/drawing/2014/main" id="{22B26B85-0BCF-4A37-BDBB-FE695864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13" y="3557003"/>
            <a:ext cx="2898218" cy="26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2784106-547E-4FAE-B887-C518CA20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72" y="629478"/>
            <a:ext cx="6263841" cy="5599044"/>
          </a:xfrm>
          <a:prstGeom prst="rect">
            <a:avLst/>
          </a:prstGeom>
        </p:spPr>
      </p:pic>
      <p:pic>
        <p:nvPicPr>
          <p:cNvPr id="5" name="Picture 2" descr="Animated gif of Casual presenter">
            <a:extLst>
              <a:ext uri="{FF2B5EF4-FFF2-40B4-BE49-F238E27FC236}">
                <a16:creationId xmlns="" xmlns:a16="http://schemas.microsoft.com/office/drawing/2014/main" id="{B43DF229-B64F-4DE0-9F3E-B887BD3DEC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" y="1985413"/>
            <a:ext cx="2054087" cy="4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96A3B7B9-5974-4388-9B13-08D1C0F35D71}"/>
              </a:ext>
            </a:extLst>
          </p:cNvPr>
          <p:cNvSpPr/>
          <p:nvPr/>
        </p:nvSpPr>
        <p:spPr>
          <a:xfrm rot="5400000">
            <a:off x="8397011" y="3216869"/>
            <a:ext cx="5599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https://www.canstockphoto.com.br/v%C3%ADdeo-crian%C3%A7as-jogos-jogando-63068097.html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ames Con GIFs | Tenor">
            <a:extLst>
              <a:ext uri="{FF2B5EF4-FFF2-40B4-BE49-F238E27FC236}">
                <a16:creationId xmlns="" xmlns:a16="http://schemas.microsoft.com/office/drawing/2014/main" id="{6EA53CCB-F0DD-42BE-BEEE-976D64351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135">
            <a:off x="7181179" y="5403958"/>
            <a:ext cx="1052416" cy="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1B1DC5B-A9ED-4031-83A9-A8DEC39C9422}"/>
              </a:ext>
            </a:extLst>
          </p:cNvPr>
          <p:cNvSpPr txBox="1"/>
          <p:nvPr/>
        </p:nvSpPr>
        <p:spPr>
          <a:xfrm>
            <a:off x="826574" y="518619"/>
            <a:ext cx="104219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I- </a:t>
            </a:r>
            <a:r>
              <a:rPr lang="pt-BR" sz="2400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ROLETA DO DESAFIO</a:t>
            </a:r>
            <a:endParaRPr lang="pt-BR" sz="24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Material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: Cartela,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roleta, clipes e lápis. Você poderá imprimir a cartela e a roleta ou desenhá-las numa folha de caderno.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3AB98BD-85EB-4FB3-9CCE-96CC206BB171}"/>
              </a:ext>
            </a:extLst>
          </p:cNvPr>
          <p:cNvSpPr/>
          <p:nvPr/>
        </p:nvSpPr>
        <p:spPr>
          <a:xfrm>
            <a:off x="4400274" y="978500"/>
            <a:ext cx="2426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JOGOS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552DF50-7545-4FA6-A748-37A9AE6990DB}"/>
              </a:ext>
            </a:extLst>
          </p:cNvPr>
          <p:cNvSpPr txBox="1"/>
          <p:nvPr/>
        </p:nvSpPr>
        <p:spPr>
          <a:xfrm>
            <a:off x="826574" y="2882255"/>
            <a:ext cx="1086240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Modo de jogar: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Segurar o clipes com a ponta do lápis;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Rodar o clipes com um impulso do dedo;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 numeral que o clipes estiver mostrando indicará quantas casas o jogador deverá andar. Por exemplo: se cair no numeral -2, o jogador deverá voltar 2 casas; se cair no 2 deverá andar 2 casas para a frente;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 jogador deverá responder certa a pergunta. Se errar, volta para onde estava. Vence quem chegar primeiro. Cartela e Roleta nos próximos slides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C7D3E1-5256-4708-B80C-9697C253C89F}"/>
              </a:ext>
            </a:extLst>
          </p:cNvPr>
          <p:cNvSpPr/>
          <p:nvPr/>
        </p:nvSpPr>
        <p:spPr>
          <a:xfrm rot="5400000">
            <a:off x="9731168" y="2136867"/>
            <a:ext cx="30348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https://tenor.com/search/games-con-gifs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6AF738D-23D4-4944-8B1D-8B48E7D9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4" y="824841"/>
            <a:ext cx="10536702" cy="52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AF71994-8C82-4062-9252-E946EFF42A77}"/>
              </a:ext>
            </a:extLst>
          </p:cNvPr>
          <p:cNvSpPr txBox="1"/>
          <p:nvPr/>
        </p:nvSpPr>
        <p:spPr>
          <a:xfrm rot="5400000">
            <a:off x="8441694" y="3260096"/>
            <a:ext cx="5562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</a:rPr>
              <a:t>Imagem disponível em: </a:t>
            </a:r>
            <a:r>
              <a:rPr lang="pt-BR" sz="1100" b="1" dirty="0">
                <a:solidFill>
                  <a:schemeClr val="accent4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https://pt.picmix.com/stamp/Palmas-e-parabens-568992</a:t>
            </a:r>
            <a:endParaRPr lang="pt-BR" sz="11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992B293-CD9D-495C-8C4E-BEFC0580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55" y="605027"/>
            <a:ext cx="9559635" cy="55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470BF83-97AD-400A-ADE5-C4682572C2B8}"/>
              </a:ext>
            </a:extLst>
          </p:cNvPr>
          <p:cNvSpPr txBox="1"/>
          <p:nvPr/>
        </p:nvSpPr>
        <p:spPr>
          <a:xfrm>
            <a:off x="838200" y="596900"/>
            <a:ext cx="107569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II- </a:t>
            </a:r>
            <a:r>
              <a:rPr lang="pt-BR" sz="2400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BARALHO DAS FRAÇÕES:</a:t>
            </a:r>
          </a:p>
          <a:p>
            <a:endParaRPr lang="pt-BR" sz="2400" b="1" u="sng" dirty="0">
              <a:latin typeface="Century Gothic" panose="020B0502020202020204" pitchFamily="34" charset="0"/>
            </a:endParaRPr>
          </a:p>
          <a:p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Material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: 12 cartões contendo frações e 12 cartões contendo representação gráfica das frações.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OBS: Os cartões estão disponíveis nos próximos slides. Você poderá imprimir e recortar cada cartão ou confeccionar os cartões na folha de caderno e recortar.</a:t>
            </a:r>
          </a:p>
          <a:p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Objetivo do jogo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: Formar pares com a fração e sua respectiva representação gráfica.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Modo de jogar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: </a:t>
            </a:r>
            <a:endParaRPr lang="pt-BR" b="1" dirty="0" smtClean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2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jogadores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Cada jogador deverá ficar com 8 cartões, distribuídos ao acaso, depois de embaralhados;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Após a distribuição dos cartões entre os jogadores, o restante dos cartões deverá ficar num monte para a compra;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DD9F4FF-8DEA-4190-83E0-598E2724F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93813"/>
              </p:ext>
            </p:extLst>
          </p:nvPr>
        </p:nvGraphicFramePr>
        <p:xfrm>
          <a:off x="887896" y="2141551"/>
          <a:ext cx="10389704" cy="914400"/>
        </p:xfrm>
        <a:graphic>
          <a:graphicData uri="http://schemas.openxmlformats.org/drawingml/2006/table">
            <a:tbl>
              <a:tblPr/>
              <a:tblGrid>
                <a:gridCol w="10389704">
                  <a:extLst>
                    <a:ext uri="{9D8B030D-6E8A-4147-A177-3AD203B41FA5}">
                      <a16:colId xmlns="" xmlns:a16="http://schemas.microsoft.com/office/drawing/2014/main" val="634924427"/>
                    </a:ext>
                  </a:extLst>
                </a:gridCol>
              </a:tblGrid>
              <a:tr h="768626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pt-BR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                                                                                                  </a:t>
                      </a:r>
                      <a:r>
                        <a:rPr lang="pt-BR" b="1" dirty="0">
                          <a:solidFill>
                            <a:srgbClr val="46220A"/>
                          </a:solidFill>
                          <a:latin typeface="Century Gothic" panose="020B0502020202020204" pitchFamily="34" charset="0"/>
                        </a:rPr>
                        <a:t>Se possível, colar os cartões numa folha de cartolina ou papel cartão e recortar.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60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3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911AE3B-1C8B-4FD4-B9EA-998F64B60CEE}"/>
              </a:ext>
            </a:extLst>
          </p:cNvPr>
          <p:cNvSpPr/>
          <p:nvPr/>
        </p:nvSpPr>
        <p:spPr>
          <a:xfrm>
            <a:off x="808382" y="657456"/>
            <a:ext cx="108622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Antes de iniciar o jogo, cada jogador deverá observar se formou algum par com os cartões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das suas mãos.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Caso tenha formado, deverá deixar o par na mesa, do seu lado.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Exemplo: 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Os dois cartões acima formaram par porque a fração </a:t>
            </a: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5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 está representada, no outro cartão,</a:t>
            </a: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em forma de desenho.                                                       8</a:t>
            </a: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Quem começa o jogo deverá colocar um cartão sobre a mesa;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 o outro jogador tiver um cartão equivalente à fração da mesa, deverá formar o par e colocar do seu lado na mesa. Caso ele não tenha, deverá comprar no monte, até encontrar a fração correspondente.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43F995-2DB1-4B61-ADC2-0DD7E031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07" y="1935351"/>
            <a:ext cx="2206943" cy="14936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2F598D6-9B6C-4414-998B-652D7017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85" y="2025611"/>
            <a:ext cx="472514" cy="5448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2917040-5C1D-4247-87B2-0E666AFE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33" y="2716444"/>
            <a:ext cx="472514" cy="5448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5927284-A7E1-456C-BD9D-51D61A32A4E1}"/>
              </a:ext>
            </a:extLst>
          </p:cNvPr>
          <p:cNvSpPr txBox="1"/>
          <p:nvPr/>
        </p:nvSpPr>
        <p:spPr>
          <a:xfrm>
            <a:off x="2992947" y="2266364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Century Gothic" panose="020B0502020202020204" pitchFamily="34" charset="0"/>
              </a:rPr>
              <a:t>5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D29F813-82C9-41B5-A3BA-68820F5D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01" y="1935037"/>
            <a:ext cx="2206943" cy="14936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09229D6-1CC2-407C-87A7-AD7F3C7B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90" y="2081786"/>
            <a:ext cx="1257300" cy="1200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B04BFE5-8A6E-4DAB-9E80-4093C8FF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58" y="1977482"/>
            <a:ext cx="472514" cy="5448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8CF599E-5958-4695-A7DD-0E3EBA32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134" y="2793274"/>
            <a:ext cx="472514" cy="5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3B3FC63-65B4-49F8-BA28-E50A9E6B37C4}"/>
              </a:ext>
            </a:extLst>
          </p:cNvPr>
          <p:cNvSpPr txBox="1"/>
          <p:nvPr/>
        </p:nvSpPr>
        <p:spPr>
          <a:xfrm>
            <a:off x="736600" y="673100"/>
            <a:ext cx="1066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Encontrando a fração correspondente à da mesa, ele deverá formar o par e colocar outro cartão sobre a mesa;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Se o outro jogador tiver a fração equivalente à da mesa, formará o par, deixando do seu lado sobre a mesa e deverá colocar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um outro </a:t>
            </a:r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cartão sobre a mesa. Caso não tenha a fração equivalente à da mesa, deverá comprar no </a:t>
            </a:r>
            <a:r>
              <a:rPr lang="pt-BR" b="1" dirty="0" smtClean="0">
                <a:solidFill>
                  <a:srgbClr val="46220A"/>
                </a:solidFill>
                <a:latin typeface="Century Gothic" panose="020B0502020202020204" pitchFamily="34" charset="0"/>
              </a:rPr>
              <a:t>monte.</a:t>
            </a: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Ganha o jogo quem acabar primeiro com os cartões da mão. </a:t>
            </a:r>
          </a:p>
        </p:txBody>
      </p:sp>
      <p:pic>
        <p:nvPicPr>
          <p:cNvPr id="4102" name="Picture 6" descr="As 71 melhores imagens em Imagens coloridas | Imagens coloridas, Rotinas  escolares e Crianças">
            <a:extLst>
              <a:ext uri="{FF2B5EF4-FFF2-40B4-BE49-F238E27FC236}">
                <a16:creationId xmlns="" xmlns:a16="http://schemas.microsoft.com/office/drawing/2014/main" id="{AD47DA56-2066-4949-BB17-DB7AA4C3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2" y="3346875"/>
            <a:ext cx="2381248" cy="23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ulado Duplo 6">
            <a:extLst>
              <a:ext uri="{FF2B5EF4-FFF2-40B4-BE49-F238E27FC236}">
                <a16:creationId xmlns="" xmlns:a16="http://schemas.microsoft.com/office/drawing/2014/main" id="{DCB299D7-F944-40CB-8873-00DC1E38472F}"/>
              </a:ext>
            </a:extLst>
          </p:cNvPr>
          <p:cNvSpPr/>
          <p:nvPr/>
        </p:nvSpPr>
        <p:spPr>
          <a:xfrm>
            <a:off x="963442" y="2981424"/>
            <a:ext cx="5957863" cy="3059158"/>
          </a:xfrm>
          <a:prstGeom prst="doubleWave">
            <a:avLst/>
          </a:prstGeom>
          <a:noFill/>
          <a:ln>
            <a:solidFill>
              <a:srgbClr val="4D2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67D7C3C-AB6E-4AF4-8A89-0B480F60F3E1}"/>
              </a:ext>
            </a:extLst>
          </p:cNvPr>
          <p:cNvSpPr txBox="1"/>
          <p:nvPr/>
        </p:nvSpPr>
        <p:spPr>
          <a:xfrm>
            <a:off x="1155700" y="3346875"/>
            <a:ext cx="3282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</a:rPr>
              <a:t>Se você tem dúvidas sobre a representação gráfica das frações, segue, abaixo, o link para assistir à aula no </a:t>
            </a:r>
            <a:r>
              <a:rPr lang="pt-BR" b="1" dirty="0" err="1">
                <a:solidFill>
                  <a:srgbClr val="4D260B"/>
                </a:solidFill>
                <a:latin typeface="Century Gothic" panose="020B0502020202020204" pitchFamily="34" charset="0"/>
              </a:rPr>
              <a:t>youtube</a:t>
            </a:r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pt-BR" b="1" dirty="0">
              <a:solidFill>
                <a:srgbClr val="4D260B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https://www.youtube.com/watch?v=AjzKep12EL4</a:t>
            </a:r>
            <a:endParaRPr lang="pt-BR" b="1" dirty="0">
              <a:solidFill>
                <a:srgbClr val="4D260B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C0DE2B1-8F10-4769-ABA6-00450E0FBAF2}"/>
              </a:ext>
            </a:extLst>
          </p:cNvPr>
          <p:cNvSpPr/>
          <p:nvPr/>
        </p:nvSpPr>
        <p:spPr>
          <a:xfrm rot="5400000">
            <a:off x="9670710" y="3195664"/>
            <a:ext cx="3206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https://pt.picmix.com/stamp/Palmas-e-parabens-568992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1519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Times New Roman</vt:lpstr>
      <vt:lpstr>Wingdings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CARTÕES DAS FRAÇÕES</vt:lpstr>
      <vt:lpstr>CARTÕES DAS REPRESENTAÇÕES GRÁFICAS DAS FRAÇÕES</vt:lpstr>
      <vt:lpstr>Apresentação do PowerPoint</vt:lpstr>
      <vt:lpstr>EXEMPLO:</vt:lpstr>
      <vt:lpstr>RESOLUÇÃO DO EXEMPLO:</vt:lpstr>
      <vt:lpstr>Apresentação do PowerPoint</vt:lpstr>
      <vt:lpstr>VAMOS JOGAR SUDOKU?</vt:lpstr>
      <vt:lpstr>IV- AVANÇANDO COM O RESTO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II- BARALHO DAS FRAÇÕES:  Pares dos Cartões: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113</cp:revision>
  <dcterms:created xsi:type="dcterms:W3CDTF">2020-06-25T19:46:07Z</dcterms:created>
  <dcterms:modified xsi:type="dcterms:W3CDTF">2020-07-15T12:00:17Z</dcterms:modified>
</cp:coreProperties>
</file>